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3.xml" ContentType="application/vnd.ms-office.chartstyle+xml"/>
  <Override PartName="/ppt/charts/colors3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1.xml" ContentType="application/vnd.ms-office.chartstyle+xml"/>
  <Override PartName="/ppt/charts/colors1.xml" ContentType="application/vnd.ms-office.chartcolorstyle+xml"/>
  <Override PartName="/ppt/charts/colors4.xml" ContentType="application/vnd.ms-office.chartcolorstyle+xml"/>
  <Override PartName="/ppt/charts/style4.xml" ContentType="application/vnd.ms-office.chart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  <p:sldMasterId id="2147483713" r:id="rId3"/>
    <p:sldMasterId id="2147483726" r:id="rId4"/>
  </p:sldMasterIdLst>
  <p:notesMasterIdLst>
    <p:notesMasterId r:id="rId22"/>
  </p:notesMasterIdLst>
  <p:handoutMasterIdLst>
    <p:handoutMasterId r:id="rId23"/>
  </p:handoutMasterIdLst>
  <p:sldIdLst>
    <p:sldId id="256" r:id="rId5"/>
    <p:sldId id="303" r:id="rId6"/>
    <p:sldId id="302" r:id="rId7"/>
    <p:sldId id="287" r:id="rId8"/>
    <p:sldId id="268" r:id="rId9"/>
    <p:sldId id="311" r:id="rId10"/>
    <p:sldId id="267" r:id="rId11"/>
    <p:sldId id="291" r:id="rId12"/>
    <p:sldId id="292" r:id="rId13"/>
    <p:sldId id="296" r:id="rId14"/>
    <p:sldId id="297" r:id="rId15"/>
    <p:sldId id="281" r:id="rId16"/>
    <p:sldId id="307" r:id="rId17"/>
    <p:sldId id="273" r:id="rId18"/>
    <p:sldId id="274" r:id="rId19"/>
    <p:sldId id="299" r:id="rId20"/>
    <p:sldId id="280" r:id="rId21"/>
  </p:sldIdLst>
  <p:sldSz cx="9906000" cy="6858000" type="A4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19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94660"/>
  </p:normalViewPr>
  <p:slideViewPr>
    <p:cSldViewPr snapToGrid="0">
      <p:cViewPr>
        <p:scale>
          <a:sx n="100" d="100"/>
          <a:sy n="100" d="100"/>
        </p:scale>
        <p:origin x="-888" y="-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C1-42BD-85FA-23194BFC6F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rgbClr val="BFBFBF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C1-42BD-85FA-23194BFC6F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C1-42BD-85FA-23194BFC6F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C1-42BD-85FA-23194BFC6F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rgbClr val="BFBFBF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8C1-42BD-85FA-23194BFC6F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8C1-42BD-85FA-23194BFC6F39}"/>
              </c:ext>
            </c:extLst>
          </c:dPt>
          <c:cat>
            <c:strRef>
              <c:f>Лист1!$A$2:$A$7</c:f>
              <c:strCache>
                <c:ptCount val="6"/>
                <c:pt idx="0">
                  <c:v>Мостовые</c:v>
                </c:pt>
                <c:pt idx="1">
                  <c:v>Башенные</c:v>
                </c:pt>
                <c:pt idx="2">
                  <c:v>Автомобильные</c:v>
                </c:pt>
                <c:pt idx="3">
                  <c:v>Гусеничные</c:v>
                </c:pt>
                <c:pt idx="4">
                  <c:v>Кран-манипулятор</c:v>
                </c:pt>
                <c:pt idx="5">
                  <c:v>Портальные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</c:v>
                </c:pt>
                <c:pt idx="1">
                  <c:v>3</c:v>
                </c:pt>
                <c:pt idx="2">
                  <c:v>33</c:v>
                </c:pt>
                <c:pt idx="3">
                  <c:v>16</c:v>
                </c:pt>
                <c:pt idx="4">
                  <c:v>9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8C1-42BD-85FA-23194BFC6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6D-4BCB-904C-BDECA39879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6D-4BCB-904C-BDECA39879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rgbClr val="BFBFBF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86D-4BCB-904C-BDECA398792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86D-4BCB-904C-BDECA398792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86D-4BCB-904C-BDECA398792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86D-4BCB-904C-BDECA398792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86D-4BCB-904C-BDECA398792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86D-4BCB-904C-BDECA3987921}"/>
              </c:ext>
            </c:extLst>
          </c:dPt>
          <c:cat>
            <c:strRef>
              <c:f>Лист1!$A$2:$A$9</c:f>
              <c:strCache>
                <c:ptCount val="8"/>
                <c:pt idx="0">
                  <c:v>Мостовые</c:v>
                </c:pt>
                <c:pt idx="1">
                  <c:v>Козловые</c:v>
                </c:pt>
                <c:pt idx="2">
                  <c:v>Башенные</c:v>
                </c:pt>
                <c:pt idx="3">
                  <c:v>Автомобильные</c:v>
                </c:pt>
                <c:pt idx="4">
                  <c:v>Пневмоколесные</c:v>
                </c:pt>
                <c:pt idx="5">
                  <c:v>Гусеничные</c:v>
                </c:pt>
                <c:pt idx="6">
                  <c:v>Железнодорожные</c:v>
                </c:pt>
                <c:pt idx="7">
                  <c:v>Кран-манипулятор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161</c:v>
                </c:pt>
                <c:pt idx="1">
                  <c:v>30</c:v>
                </c:pt>
                <c:pt idx="2">
                  <c:v>33</c:v>
                </c:pt>
                <c:pt idx="3">
                  <c:v>150</c:v>
                </c:pt>
                <c:pt idx="4">
                  <c:v>12</c:v>
                </c:pt>
                <c:pt idx="5">
                  <c:v>31</c:v>
                </c:pt>
                <c:pt idx="6">
                  <c:v>11</c:v>
                </c:pt>
                <c:pt idx="7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86D-4BCB-904C-BDECA3987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3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B07B-40FC-B68C-3D267DF0E9CB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B07B-40FC-B68C-3D267DF0E9CB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07B-40FC-B68C-3D267DF0E9CB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B07B-40FC-B68C-3D267DF0E9CB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B07B-40FC-B68C-3D267DF0E9CB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B07B-40FC-B68C-3D267DF0E9CB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B07B-40FC-B68C-3D267DF0E9CB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B07B-40FC-B68C-3D267DF0E9CB}"/>
              </c:ext>
            </c:extLst>
          </c:dPt>
          <c:cat>
            <c:strRef>
              <c:f>Лист1!$A$2:$A$9</c:f>
              <c:strCache>
                <c:ptCount val="8"/>
                <c:pt idx="0">
                  <c:v>Грузоподъемные краны</c:v>
                </c:pt>
                <c:pt idx="1">
                  <c:v>Подъемники (вышки)</c:v>
                </c:pt>
                <c:pt idx="2">
                  <c:v>Буксировочные канатные дороги</c:v>
                </c:pt>
                <c:pt idx="3">
                  <c:v>Строительные подъемники</c:v>
                </c:pt>
                <c:pt idx="4">
                  <c:v>Лифты</c:v>
                </c:pt>
                <c:pt idx="5">
                  <c:v>Подъемные платформы для инвалидов</c:v>
                </c:pt>
                <c:pt idx="6">
                  <c:v>Эскалаторы (вне метрополитенов)</c:v>
                </c:pt>
                <c:pt idx="7">
                  <c:v>Пассажирские конвейеры (пешеходные дорожки)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550</c:v>
                </c:pt>
                <c:pt idx="1">
                  <c:v>143</c:v>
                </c:pt>
                <c:pt idx="2">
                  <c:v>3</c:v>
                </c:pt>
                <c:pt idx="3">
                  <c:v>7</c:v>
                </c:pt>
                <c:pt idx="4">
                  <c:v>1808</c:v>
                </c:pt>
                <c:pt idx="5">
                  <c:v>36</c:v>
                </c:pt>
                <c:pt idx="6">
                  <c:v>29</c:v>
                </c:pt>
                <c:pt idx="7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7B-40FC-B68C-3D267DF0E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846143372592"/>
          <c:y val="0.25932874713362503"/>
          <c:w val="0.43883177888215702"/>
          <c:h val="0.74056702105482597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explosion val="16"/>
          <c:dPt>
            <c:idx val="0"/>
            <c:bubble3D val="0"/>
            <c:explosion val="4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AC-4C99-B7D8-23F1A6318D77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AC-4C99-B7D8-23F1A6318D77}"/>
              </c:ext>
            </c:extLst>
          </c:dPt>
          <c:dLbls>
            <c:dLbl>
              <c:idx val="0"/>
              <c:layout/>
              <c:dLblPos val="bestFit"/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AC-4C99-B7D8-23F1A6318D77}"/>
                </c:ext>
              </c:extLst>
            </c:dLbl>
            <c:dLbl>
              <c:idx val="1"/>
              <c:layout/>
              <c:dLblPos val="bestFit"/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AC-4C99-B7D8-23F1A6318D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spc="-1" baseline="0">
                    <a:solidFill>
                      <a:srgbClr val="000000"/>
                    </a:solidFill>
                    <a:latin typeface="Calibri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2"/>
                <c:pt idx="0">
                  <c:v>Направлено в суд</c:v>
                </c:pt>
                <c:pt idx="1">
                  <c:v>Рассмотрено Управлением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6AC-4C99-B7D8-23F1A6318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4"/>
      </c:pieChart>
      <c:spPr>
        <a:solidFill>
          <a:srgbClr val="FFFFFF"/>
        </a:solidFill>
        <a:ln>
          <a:noFill/>
        </a:ln>
        <a:effectLst/>
      </c:spPr>
    </c:plotArea>
    <c:plotVisOnly val="1"/>
    <c:dispBlanksAs val="zero"/>
    <c:showDLblsOverMax val="1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chemeClr val="accent5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9A-4DE3-94F3-994AD53A084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accent1">
                    <a:alpha val="76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9A-4DE3-94F3-994AD53A0846}"/>
              </c:ext>
            </c:extLst>
          </c:dPt>
          <c:dPt>
            <c:idx val="2"/>
            <c:bubble3D val="0"/>
            <c:spPr>
              <a:solidFill>
                <a:schemeClr val="accent5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9A-4DE3-94F3-994AD53A0846}"/>
              </c:ext>
            </c:extLst>
          </c:dPt>
          <c:cat>
            <c:strRef>
              <c:f>Лист1!$A$2:$A$4</c:f>
              <c:strCache>
                <c:ptCount val="3"/>
                <c:pt idx="0">
                  <c:v>Информирование</c:v>
                </c:pt>
                <c:pt idx="1">
                  <c:v>Предостережения</c:v>
                </c:pt>
                <c:pt idx="2">
                  <c:v>Консультация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357</c:v>
                </c:pt>
                <c:pt idx="1">
                  <c:v>1</c:v>
                </c:pt>
                <c:pt idx="2">
                  <c:v>110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1A9A-4DE3-94F3-994AD53A0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DE078-42D7-449F-B6C4-C09507523A00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21E4F-D367-46F9-8850-917190F9C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5649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2E448-9D03-456E-B917-73ED64C688FB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3013"/>
            <a:ext cx="48466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1BB13-043A-4999-A5E8-95D21BD2E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6706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1BB13-043A-4999-A5E8-95D21BD2E39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32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743040" y="2130480"/>
            <a:ext cx="8419680" cy="681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ubTitle"/>
          </p:nvPr>
        </p:nvSpPr>
        <p:spPr>
          <a:xfrm>
            <a:off x="743040" y="2130480"/>
            <a:ext cx="8419680" cy="681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ubTitle"/>
          </p:nvPr>
        </p:nvSpPr>
        <p:spPr>
          <a:xfrm>
            <a:off x="743040" y="2130480"/>
            <a:ext cx="8419680" cy="681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43040" y="2130480"/>
            <a:ext cx="8419680" cy="681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89280" tIns="44640" rIns="89280" bIns="44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3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95360" y="6356520"/>
            <a:ext cx="2311200" cy="364680"/>
          </a:xfrm>
          <a:prstGeom prst="rect">
            <a:avLst/>
          </a:prstGeom>
        </p:spPr>
        <p:txBody>
          <a:bodyPr lIns="89280" tIns="44640" rIns="89280" bIns="4464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384720" y="6356520"/>
            <a:ext cx="3136680" cy="364680"/>
          </a:xfrm>
          <a:prstGeom prst="rect">
            <a:avLst/>
          </a:prstGeom>
        </p:spPr>
        <p:txBody>
          <a:bodyPr lIns="89280" tIns="44640" rIns="89280" bIns="4464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7099200" y="6356520"/>
            <a:ext cx="2311200" cy="364680"/>
          </a:xfrm>
          <a:prstGeom prst="rect">
            <a:avLst/>
          </a:prstGeom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fld id="{EC61FE36-DC19-4629-A854-5F0F0C95AAC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lIns="89280" tIns="44640" rIns="89280" bIns="44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3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95360" y="6356520"/>
            <a:ext cx="2311200" cy="364680"/>
          </a:xfrm>
          <a:prstGeom prst="rect">
            <a:avLst/>
          </a:prstGeom>
        </p:spPr>
        <p:txBody>
          <a:bodyPr lIns="89280" tIns="44640" rIns="89280" bIns="4464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2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384720" y="6356520"/>
            <a:ext cx="3136680" cy="364680"/>
          </a:xfrm>
          <a:prstGeom prst="rect">
            <a:avLst/>
          </a:prstGeom>
        </p:spPr>
        <p:txBody>
          <a:bodyPr lIns="89280" tIns="44640" rIns="89280" bIns="4464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7099200" y="6356520"/>
            <a:ext cx="2311200" cy="364680"/>
          </a:xfrm>
          <a:prstGeom prst="rect">
            <a:avLst/>
          </a:prstGeom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fld id="{A2142FF4-5105-479F-84CE-F3E0FB22ECFA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89280" tIns="44640" rIns="89280" bIns="44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3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8915040" cy="4525560"/>
          </a:xfrm>
          <a:prstGeom prst="rect">
            <a:avLst/>
          </a:prstGeom>
        </p:spPr>
        <p:txBody>
          <a:bodyPr lIns="89280" tIns="44640" rIns="89280" bIns="44640">
            <a:noAutofit/>
          </a:bodyPr>
          <a:lstStyle/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864000" lvl="1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296000" lvl="2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728000" lvl="3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160000" lvl="4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207" name="PlaceHolder 3"/>
          <p:cNvSpPr>
            <a:spLocks noGrp="1"/>
          </p:cNvSpPr>
          <p:nvPr>
            <p:ph type="dt"/>
          </p:nvPr>
        </p:nvSpPr>
        <p:spPr>
          <a:xfrm>
            <a:off x="495360" y="6356520"/>
            <a:ext cx="2311200" cy="364680"/>
          </a:xfrm>
          <a:prstGeom prst="rect">
            <a:avLst/>
          </a:prstGeom>
        </p:spPr>
        <p:txBody>
          <a:bodyPr lIns="89280" tIns="44640" rIns="89280" bIns="4464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200" b="0" strike="noStrike" spc="-1">
              <a:latin typeface="Times New Roman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ftr"/>
          </p:nvPr>
        </p:nvSpPr>
        <p:spPr>
          <a:xfrm>
            <a:off x="3384720" y="6356520"/>
            <a:ext cx="3136680" cy="364680"/>
          </a:xfrm>
          <a:prstGeom prst="rect">
            <a:avLst/>
          </a:prstGeom>
        </p:spPr>
        <p:txBody>
          <a:bodyPr lIns="89280" tIns="44640" rIns="89280" bIns="4464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sldNum"/>
          </p:nvPr>
        </p:nvSpPr>
        <p:spPr>
          <a:xfrm>
            <a:off x="7099200" y="6356520"/>
            <a:ext cx="2311200" cy="364680"/>
          </a:xfrm>
          <a:prstGeom prst="rect">
            <a:avLst/>
          </a:prstGeom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fld id="{C59452CF-F7FC-42D7-BD06-5BB0226C565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lIns="89280" tIns="44640" rIns="89280" bIns="446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3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8915040" cy="4525560"/>
          </a:xfrm>
          <a:prstGeom prst="rect">
            <a:avLst/>
          </a:prstGeom>
        </p:spPr>
        <p:txBody>
          <a:bodyPr lIns="89280" tIns="44640" rIns="89280" bIns="44640">
            <a:noAutofit/>
          </a:bodyPr>
          <a:lstStyle/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864000" lvl="1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296000" lvl="2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728000" lvl="3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160000" lvl="4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248" name="PlaceHolder 3"/>
          <p:cNvSpPr>
            <a:spLocks noGrp="1"/>
          </p:cNvSpPr>
          <p:nvPr>
            <p:ph type="dt"/>
          </p:nvPr>
        </p:nvSpPr>
        <p:spPr>
          <a:xfrm>
            <a:off x="495360" y="6356520"/>
            <a:ext cx="2311200" cy="364680"/>
          </a:xfrm>
          <a:prstGeom prst="rect">
            <a:avLst/>
          </a:prstGeom>
        </p:spPr>
        <p:txBody>
          <a:bodyPr lIns="89280" tIns="44640" rIns="89280" bIns="4464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200" b="0" strike="noStrike" spc="-1">
              <a:latin typeface="Times New Roman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ftr"/>
          </p:nvPr>
        </p:nvSpPr>
        <p:spPr>
          <a:xfrm>
            <a:off x="3384720" y="6356520"/>
            <a:ext cx="3136680" cy="364680"/>
          </a:xfrm>
          <a:prstGeom prst="rect">
            <a:avLst/>
          </a:prstGeom>
        </p:spPr>
        <p:txBody>
          <a:bodyPr lIns="89280" tIns="44640" rIns="89280" bIns="4464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50" name="PlaceHolder 5"/>
          <p:cNvSpPr>
            <a:spLocks noGrp="1"/>
          </p:cNvSpPr>
          <p:nvPr>
            <p:ph type="sldNum"/>
          </p:nvPr>
        </p:nvSpPr>
        <p:spPr>
          <a:xfrm>
            <a:off x="7099200" y="6356520"/>
            <a:ext cx="2311200" cy="364680"/>
          </a:xfrm>
          <a:prstGeom prst="rect">
            <a:avLst/>
          </a:prstGeom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fld id="{9DFC8EB4-5DB8-4066-AA48-FF5DBA27DD0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lk.gosuslugi.ru/org-profile/kn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208080" y="4201920"/>
            <a:ext cx="9489240" cy="149976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rmAutofit fontScale="88500"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FFFFFF"/>
                </a:solidFill>
                <a:latin typeface="Lato"/>
              </a:rPr>
              <a:t>Осуществление государственного контроля (надзора) за подъемными сооружениями, применяемыми на ОПО, и в области безопасного использования и содержания лифтов на территории Новгородской области по итогам 2023 года. Новое в законодательстве.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3290760" y="5861880"/>
            <a:ext cx="3323520" cy="2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280" tIns="44640" rIns="89280" bIns="446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FFFFFF"/>
                </a:solidFill>
                <a:latin typeface="Lato"/>
              </a:rPr>
              <a:t>ДОКЛАДЧИК: ЧЕРЕПАНОВА ОКСАНА СЕРГЕЕВНА</a:t>
            </a:r>
            <a:endParaRPr lang="ru-RU" sz="1100" b="0" strike="noStrike" spc="-1">
              <a:latin typeface="Arial"/>
            </a:endParaRPr>
          </a:p>
        </p:txBody>
      </p:sp>
      <p:pic>
        <p:nvPicPr>
          <p:cNvPr id="289" name="Picture 2"/>
          <p:cNvPicPr/>
          <p:nvPr/>
        </p:nvPicPr>
        <p:blipFill>
          <a:blip r:embed="rId2"/>
          <a:stretch/>
        </p:blipFill>
        <p:spPr>
          <a:xfrm>
            <a:off x="3393000" y="800640"/>
            <a:ext cx="3119400" cy="3241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/>
        </p:blipFill>
        <p:spPr>
          <a:xfrm>
            <a:off x="0" y="368640"/>
            <a:ext cx="9905760" cy="959400"/>
          </a:xfrm>
          <a:prstGeom prst="rect">
            <a:avLst/>
          </a:prstGeom>
          <a:ln>
            <a:noFill/>
          </a:ln>
        </p:spPr>
      </p:pic>
      <p:sp>
        <p:nvSpPr>
          <p:cNvPr id="5" name="CustomShape 4"/>
          <p:cNvSpPr/>
          <p:nvPr/>
        </p:nvSpPr>
        <p:spPr>
          <a:xfrm>
            <a:off x="428400" y="368640"/>
            <a:ext cx="7944480" cy="95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280" tIns="44640" rIns="89280" bIns="446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spc="-1" dirty="0" smtClean="0">
                <a:solidFill>
                  <a:srgbClr val="FFFFFF"/>
                </a:solidFill>
                <a:latin typeface="Lato"/>
                <a:ea typeface="Lato"/>
              </a:rPr>
              <a:t>ГОСУДАРСТВЕННЫЕ УСЛУГИ РОСТЕХНАДЗОРА</a:t>
            </a:r>
          </a:p>
        </p:txBody>
      </p:sp>
      <p:pic>
        <p:nvPicPr>
          <p:cNvPr id="6" name="Picture 3"/>
          <p:cNvPicPr/>
          <p:nvPr/>
        </p:nvPicPr>
        <p:blipFill>
          <a:blip r:embed="rId3"/>
          <a:stretch/>
        </p:blipFill>
        <p:spPr>
          <a:xfrm>
            <a:off x="8626320" y="460800"/>
            <a:ext cx="732960" cy="763200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47529" y="1400131"/>
            <a:ext cx="941070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Перечень документов, необходимых для предоставления государственной </a:t>
            </a:r>
            <a:r>
              <a:rPr lang="ru-RU" sz="1600" i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услуги:</a:t>
            </a:r>
          </a:p>
          <a:p>
            <a:endParaRPr lang="ru-RU" sz="1600" b="0" i="1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Уведомление о вводе объекта в эксплуатацию с </a:t>
            </a:r>
            <a:r>
              <a:rPr lang="ru-RU" sz="1400" i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приложением: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400" i="1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57188" lvl="2" indent="-285750">
              <a:buFont typeface="Arial" panose="020B0604020202020204" pitchFamily="34" charset="0"/>
              <a:buChar char="•"/>
            </a:pPr>
            <a:r>
              <a:rPr lang="ru-RU" sz="13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</a:t>
            </a:r>
            <a:r>
              <a:rPr lang="ru-RU" sz="1300" b="1" i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еквизитов </a:t>
            </a:r>
            <a:r>
              <a:rPr lang="ru-RU" sz="13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декларации</a:t>
            </a:r>
            <a:r>
              <a:rPr lang="ru-RU" sz="13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о соответствии лифта требованиям технического регламента Таможенного союза «Безопасность лифтов</a:t>
            </a:r>
            <a:r>
              <a:rPr lang="ru-RU" sz="1300" i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»;</a:t>
            </a:r>
          </a:p>
          <a:p>
            <a:pPr marL="357188" lvl="2" indent="-285750">
              <a:buFont typeface="Arial" panose="020B0604020202020204" pitchFamily="34" charset="0"/>
              <a:buChar char="•"/>
            </a:pPr>
            <a:endParaRPr lang="ru-RU" sz="1300" i="1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57188" lvl="2" indent="-285750">
              <a:buFont typeface="Arial" panose="020B0604020202020204" pitchFamily="34" charset="0"/>
              <a:buChar char="•"/>
            </a:pPr>
            <a:r>
              <a:rPr lang="ru-RU" sz="1300" b="1" i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реквизитов </a:t>
            </a:r>
            <a:r>
              <a:rPr lang="ru-RU" sz="13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сертификата</a:t>
            </a:r>
            <a:r>
              <a:rPr lang="ru-RU" sz="13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соответствия подъемной платформы для инвалидов, пассажирского конвейера (движущейся пешеходной дорожки) и эскалатора требованиям технического регламента Таможенного союза </a:t>
            </a:r>
            <a:r>
              <a:rPr lang="ru-RU" sz="1300" i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«О </a:t>
            </a:r>
            <a:r>
              <a:rPr lang="ru-RU" sz="13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безопасности машин и </a:t>
            </a:r>
            <a:r>
              <a:rPr lang="ru-RU" sz="1300" i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оборудования»;</a:t>
            </a:r>
          </a:p>
          <a:p>
            <a:pPr marL="357188" lvl="2" indent="-285750">
              <a:buFont typeface="Arial" panose="020B0604020202020204" pitchFamily="34" charset="0"/>
              <a:buChar char="•"/>
            </a:pPr>
            <a:endParaRPr lang="ru-RU" sz="1300" i="1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57188" lvl="2" indent="-285750">
              <a:buFont typeface="Arial" panose="020B0604020202020204" pitchFamily="34" charset="0"/>
              <a:buChar char="•"/>
            </a:pPr>
            <a:r>
              <a:rPr lang="ru-RU" sz="1300" b="1" i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реквизитов </a:t>
            </a:r>
            <a:r>
              <a:rPr lang="ru-RU" sz="13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страхового полиса</a:t>
            </a:r>
            <a:r>
              <a:rPr lang="ru-RU" sz="13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подтверждающего заключение договора обязательного страхования гражданской ответственности за причинение вреда в результате аварии на объекте в соответствии с Федеральным законом «Об обязательном страховании гражданской ответственности владельца опасного объекта за причинение вреда в результате аварии на опасном объекте</a:t>
            </a:r>
            <a:r>
              <a:rPr lang="ru-RU" sz="1300" i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»;</a:t>
            </a:r>
          </a:p>
          <a:p>
            <a:pPr marL="357188" lvl="2" indent="-285750">
              <a:buFont typeface="Arial" panose="020B0604020202020204" pitchFamily="34" charset="0"/>
              <a:buChar char="•"/>
            </a:pPr>
            <a:endParaRPr lang="ru-RU" sz="1300" i="1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57188" lvl="2" indent="-285750">
              <a:buFont typeface="Arial" panose="020B0604020202020204" pitchFamily="34" charset="0"/>
              <a:buChar char="•"/>
            </a:pPr>
            <a:r>
              <a:rPr lang="ru-RU" sz="13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</a:t>
            </a:r>
            <a:r>
              <a:rPr lang="ru-RU" sz="1300" b="1" i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опии </a:t>
            </a:r>
            <a:r>
              <a:rPr lang="ru-RU" sz="13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заключенных им договора (договоров)</a:t>
            </a:r>
            <a:r>
              <a:rPr lang="ru-RU" sz="13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со специализированными организациями о выполнении работ по монтажу (демонтажу) в случае их </a:t>
            </a:r>
            <a:r>
              <a:rPr lang="ru-RU" sz="1300" i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заключения;</a:t>
            </a:r>
          </a:p>
          <a:p>
            <a:pPr marL="357188" lvl="2" indent="-285750">
              <a:buFont typeface="Arial" panose="020B0604020202020204" pitchFamily="34" charset="0"/>
              <a:buChar char="•"/>
            </a:pPr>
            <a:endParaRPr lang="ru-RU" sz="1300" i="1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57188" lvl="2" indent="-285750">
              <a:buFont typeface="Arial" panose="020B0604020202020204" pitchFamily="34" charset="0"/>
              <a:buChar char="•"/>
            </a:pPr>
            <a:r>
              <a:rPr lang="ru-RU" sz="13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</a:t>
            </a:r>
            <a:r>
              <a:rPr lang="ru-RU" sz="1300" b="1" i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опии </a:t>
            </a:r>
            <a:r>
              <a:rPr lang="ru-RU" sz="13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акта технического освидетельствования</a:t>
            </a:r>
            <a:r>
              <a:rPr lang="ru-RU" sz="13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подъемной платформы для инвалидов, пассажирского конвейера (движущейся пешеходной дорожки) и </a:t>
            </a:r>
            <a:r>
              <a:rPr lang="ru-RU" sz="1300" i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эскалатора;</a:t>
            </a:r>
          </a:p>
          <a:p>
            <a:pPr marL="357188" lvl="2" indent="-285750">
              <a:buFont typeface="Arial" panose="020B0604020202020204" pitchFamily="34" charset="0"/>
              <a:buChar char="•"/>
            </a:pPr>
            <a:endParaRPr lang="ru-RU" sz="1300" i="1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57188" lvl="2" indent="-285750">
              <a:buFont typeface="Arial" panose="020B0604020202020204" pitchFamily="34" charset="0"/>
              <a:buChar char="•"/>
            </a:pPr>
            <a:r>
              <a:rPr lang="ru-RU" sz="13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</a:t>
            </a:r>
            <a:r>
              <a:rPr lang="ru-RU" sz="1300" b="1" i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окументы</a:t>
            </a:r>
            <a:r>
              <a:rPr lang="ru-RU" sz="13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подтверждающие право представлять интересы заявителя</a:t>
            </a:r>
            <a:r>
              <a:rPr lang="ru-RU" sz="13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в том числе нотариально заверенные. </a:t>
            </a:r>
            <a:endParaRPr lang="ru-RU" sz="1300" b="0" i="1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extShape 1"/>
          <p:cNvSpPr txBox="1"/>
          <p:nvPr/>
        </p:nvSpPr>
        <p:spPr>
          <a:xfrm>
            <a:off x="7099200" y="635652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fld id="{F637E54D-1C14-4B8B-82B1-E9E81404E57B}" type="slidenum">
              <a:rPr lang="ru-RU" sz="1200" spc="-1" smtClean="0">
                <a:solidFill>
                  <a:srgbClr val="8B8B8B"/>
                </a:solidFill>
                <a:latin typeface="Calibri"/>
              </a:rPr>
              <a:t>10</a:t>
            </a:fld>
            <a:endParaRPr lang="ru-RU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274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>
          <a:xfrm>
            <a:off x="7099200" y="635652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fld id="{CF238ECF-5723-4125-957F-A4021F83EC85}" type="slidenum">
              <a:rPr lang="ru-RU" sz="1200" spc="-1" smtClean="0">
                <a:solidFill>
                  <a:srgbClr val="8B8B8B"/>
                </a:solidFill>
                <a:latin typeface="Calibri"/>
              </a:rPr>
              <a:t>11</a:t>
            </a:fld>
            <a:endParaRPr lang="ru-RU" sz="1200" b="0" strike="noStrike" spc="-1" dirty="0">
              <a:latin typeface="Times New Roman"/>
            </a:endParaRPr>
          </a:p>
        </p:txBody>
      </p:sp>
      <p:pic>
        <p:nvPicPr>
          <p:cNvPr id="5" name="Picture 2"/>
          <p:cNvPicPr/>
          <p:nvPr/>
        </p:nvPicPr>
        <p:blipFill>
          <a:blip r:embed="rId2"/>
          <a:stretch/>
        </p:blipFill>
        <p:spPr>
          <a:xfrm>
            <a:off x="0" y="368640"/>
            <a:ext cx="9905760" cy="959400"/>
          </a:xfrm>
          <a:prstGeom prst="rect">
            <a:avLst/>
          </a:prstGeom>
          <a:ln>
            <a:noFill/>
          </a:ln>
        </p:spPr>
      </p:pic>
      <p:sp>
        <p:nvSpPr>
          <p:cNvPr id="6" name="CustomShape 4"/>
          <p:cNvSpPr/>
          <p:nvPr/>
        </p:nvSpPr>
        <p:spPr>
          <a:xfrm>
            <a:off x="428400" y="368640"/>
            <a:ext cx="7944480" cy="95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280" tIns="44640" rIns="89280" bIns="446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spc="-1" dirty="0" smtClean="0">
                <a:solidFill>
                  <a:srgbClr val="FFFFFF"/>
                </a:solidFill>
                <a:latin typeface="Lato"/>
                <a:ea typeface="Lato"/>
              </a:rPr>
              <a:t>ИНДИКАТОРЫ РИСКА</a:t>
            </a:r>
          </a:p>
        </p:txBody>
      </p:sp>
      <p:pic>
        <p:nvPicPr>
          <p:cNvPr id="7" name="Picture 3"/>
          <p:cNvPicPr/>
          <p:nvPr/>
        </p:nvPicPr>
        <p:blipFill>
          <a:blip r:embed="rId3"/>
          <a:stretch/>
        </p:blipFill>
        <p:spPr>
          <a:xfrm>
            <a:off x="8626320" y="460800"/>
            <a:ext cx="732960" cy="763200"/>
          </a:xfrm>
          <a:prstGeom prst="rect">
            <a:avLst/>
          </a:prstGeom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35934" y="1784399"/>
            <a:ext cx="88233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400" b="1" u="sng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Отсутствие </a:t>
            </a:r>
            <a:r>
              <a:rPr lang="ru-RU" sz="1400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сведений о выводе отработавшего назначенный срок </a:t>
            </a:r>
            <a:r>
              <a:rPr lang="ru-RU" sz="1400" b="1" u="sng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службы лифта, подъемной </a:t>
            </a:r>
            <a:r>
              <a:rPr lang="ru-RU" sz="1400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платформы для инвалидов, пассажирского конвейера (движущейся </a:t>
            </a:r>
            <a:r>
              <a:rPr lang="ru-RU" sz="1400" b="1" u="sng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пешеходной дорожки</a:t>
            </a:r>
            <a:r>
              <a:rPr lang="ru-RU" sz="1400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или эскалатора</a:t>
            </a: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за исключением эскалаторов в метрополитенах (далее </a:t>
            </a:r>
            <a:r>
              <a:rPr lang="ru-RU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опасное техническое </a:t>
            </a: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устройство здания и сооружения), из эксплуатации (за исключением </a:t>
            </a:r>
            <a:r>
              <a:rPr lang="ru-RU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устройств, установленных </a:t>
            </a: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 многоквартирных домах), свидетельствующих о прекращении его </a:t>
            </a:r>
            <a:r>
              <a:rPr lang="ru-RU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использования в </a:t>
            </a: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связи с демонтажем или с целью последующего проведения модернизации, более </a:t>
            </a:r>
            <a:r>
              <a:rPr lang="ru-RU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 календарных </a:t>
            </a: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дней с даты истечения назначенного срока службы соответствующего </a:t>
            </a:r>
            <a:r>
              <a:rPr lang="ru-RU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устройства;</a:t>
            </a:r>
          </a:p>
          <a:p>
            <a:pPr marL="342900" indent="-342900" algn="just">
              <a:buAutoNum type="arabicPeriod"/>
            </a:pPr>
            <a:endParaRPr lang="ru-RU" sz="1400" b="0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1400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Отсутствие в реестре опасных технических устройств здания и </a:t>
            </a:r>
            <a:r>
              <a:rPr lang="ru-RU" sz="1400" b="1" u="sng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сооружения сведений об </a:t>
            </a:r>
            <a:r>
              <a:rPr lang="ru-RU" sz="1400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опасном техническом устройстве здания и сооружения</a:t>
            </a: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установленном на </a:t>
            </a:r>
            <a:r>
              <a:rPr lang="ru-RU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объекте капитального </a:t>
            </a: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строительства, более 20 рабочих дней со дня ввода такого объекта </a:t>
            </a:r>
            <a:r>
              <a:rPr lang="ru-RU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капитального строительства </a:t>
            </a: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 </a:t>
            </a:r>
            <a:r>
              <a:rPr lang="ru-RU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эксплуатацию;</a:t>
            </a:r>
          </a:p>
          <a:p>
            <a:pPr marL="342900" indent="-342900" algn="just">
              <a:buAutoNum type="arabicPeriod"/>
            </a:pPr>
            <a:endParaRPr lang="ru-RU" sz="1400" b="0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1400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Отсутствие сведений о выводе отработавшего назначенный срок службы и установленного в многоквартирном доме опасного технического устройства здания и сооружения из эксплуатации</a:t>
            </a: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свидетельствующих о прекращении его использования в связи с </a:t>
            </a:r>
            <a:r>
              <a:rPr lang="ru-RU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демонтажем или </a:t>
            </a: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 целью последующего проведения модернизации, более 30 календарных дней с </a:t>
            </a:r>
            <a:r>
              <a:rPr lang="ru-RU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даты истечения </a:t>
            </a: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назначенного срока службы соответствующего устройства.</a:t>
            </a:r>
            <a:endParaRPr lang="ru-RU" sz="1400" b="0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245706082"/>
              </p:ext>
            </p:extLst>
          </p:nvPr>
        </p:nvGraphicFramePr>
        <p:xfrm>
          <a:off x="1369646" y="3130818"/>
          <a:ext cx="4948623" cy="3403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/>
          <p:nvPr/>
        </p:nvPicPr>
        <p:blipFill>
          <a:blip r:embed="rId3"/>
          <a:stretch/>
        </p:blipFill>
        <p:spPr>
          <a:xfrm>
            <a:off x="0" y="366840"/>
            <a:ext cx="9905760" cy="959400"/>
          </a:xfrm>
          <a:prstGeom prst="rect">
            <a:avLst/>
          </a:prstGeom>
          <a:ln>
            <a:noFill/>
          </a:ln>
        </p:spPr>
      </p:pic>
      <p:pic>
        <p:nvPicPr>
          <p:cNvPr id="5" name="Picture 3"/>
          <p:cNvPicPr/>
          <p:nvPr/>
        </p:nvPicPr>
        <p:blipFill>
          <a:blip r:embed="rId4"/>
          <a:stretch/>
        </p:blipFill>
        <p:spPr>
          <a:xfrm>
            <a:off x="8626320" y="460800"/>
            <a:ext cx="732960" cy="763200"/>
          </a:xfrm>
          <a:prstGeom prst="rect">
            <a:avLst/>
          </a:prstGeom>
          <a:ln>
            <a:noFill/>
          </a:ln>
        </p:spPr>
      </p:pic>
      <p:sp>
        <p:nvSpPr>
          <p:cNvPr id="6" name="TextShape 2"/>
          <p:cNvSpPr txBox="1"/>
          <p:nvPr/>
        </p:nvSpPr>
        <p:spPr>
          <a:xfrm>
            <a:off x="290880" y="1379242"/>
            <a:ext cx="9119520" cy="147587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tabLst>
                <a:tab pos="450000" algn="l"/>
              </a:tabLst>
            </a:pPr>
            <a:r>
              <a:rPr lang="ru-RU" sz="1500" spc="-1" dirty="0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lang="ru-RU" sz="1500" strike="noStrike" spc="-1" dirty="0" smtClean="0">
                <a:solidFill>
                  <a:srgbClr val="000000"/>
                </a:solidFill>
                <a:latin typeface="Lato"/>
                <a:ea typeface="Lato"/>
              </a:rPr>
              <a:t>Отделом промышленной безопасности по Новгородской области осуществляется надзор за </a:t>
            </a:r>
            <a:r>
              <a:rPr lang="ru-RU" sz="1500" spc="-1" dirty="0" smtClean="0">
                <a:latin typeface="Lato"/>
                <a:ea typeface="Lato"/>
              </a:rPr>
              <a:t>подъемными </a:t>
            </a:r>
            <a:r>
              <a:rPr lang="ru-RU" sz="1500" spc="-1" dirty="0">
                <a:latin typeface="Lato"/>
                <a:ea typeface="Lato"/>
              </a:rPr>
              <a:t>сооружениями, применяемыми на </a:t>
            </a:r>
            <a:r>
              <a:rPr lang="ru-RU" sz="1500" spc="-1" dirty="0" smtClean="0">
                <a:latin typeface="Lato"/>
                <a:ea typeface="Lato"/>
              </a:rPr>
              <a:t>ОПО,</a:t>
            </a:r>
            <a:r>
              <a:rPr lang="ru-RU" sz="1500" spc="-1" dirty="0" smtClean="0"/>
              <a:t> </a:t>
            </a:r>
            <a:r>
              <a:rPr lang="ru-RU" sz="1500" spc="-1" dirty="0" smtClean="0">
                <a:latin typeface="Lato"/>
                <a:ea typeface="Lato"/>
              </a:rPr>
              <a:t>и </a:t>
            </a:r>
            <a:r>
              <a:rPr lang="ru-RU" sz="1500" spc="-1" dirty="0">
                <a:latin typeface="Lato"/>
                <a:ea typeface="Lato"/>
              </a:rPr>
              <a:t>в области </a:t>
            </a:r>
            <a:r>
              <a:rPr lang="ru-RU" sz="1500" spc="-1" dirty="0" smtClean="0">
                <a:latin typeface="Lato"/>
                <a:ea typeface="Lato"/>
              </a:rPr>
              <a:t>безопасного использования </a:t>
            </a:r>
            <a:r>
              <a:rPr lang="ru-RU" sz="1500" spc="-1" dirty="0">
                <a:latin typeface="Lato"/>
                <a:ea typeface="Lato"/>
              </a:rPr>
              <a:t>и содержания </a:t>
            </a:r>
            <a:r>
              <a:rPr lang="ru-RU" sz="1500" spc="-1" dirty="0" smtClean="0">
                <a:latin typeface="Lato"/>
                <a:ea typeface="Lato"/>
              </a:rPr>
              <a:t>лифтов.</a:t>
            </a:r>
          </a:p>
          <a:p>
            <a:pPr algn="just">
              <a:lnSpc>
                <a:spcPct val="100000"/>
              </a:lnSpc>
              <a:tabLst>
                <a:tab pos="450000" algn="l"/>
              </a:tabLst>
            </a:pPr>
            <a:r>
              <a:rPr lang="ru-RU" sz="1500" spc="-1" dirty="0">
                <a:latin typeface="Lato"/>
                <a:ea typeface="Lato"/>
              </a:rPr>
              <a:t>	</a:t>
            </a:r>
            <a:r>
              <a:rPr lang="ru-RU" sz="1500" spc="-1" dirty="0" smtClean="0">
                <a:latin typeface="Lato"/>
                <a:ea typeface="Lato"/>
              </a:rPr>
              <a:t>На территории Новгородской области </a:t>
            </a:r>
            <a:r>
              <a:rPr lang="ru-RU" sz="1500" b="1" u="sng" spc="-1" dirty="0" smtClean="0">
                <a:latin typeface="Lato"/>
                <a:ea typeface="Lato"/>
              </a:rPr>
              <a:t>зарегистрировано 2072 объекта</a:t>
            </a:r>
            <a:r>
              <a:rPr lang="ru-RU" sz="1500" spc="-1" dirty="0" smtClean="0">
                <a:latin typeface="Lato"/>
                <a:ea typeface="Lato"/>
              </a:rPr>
              <a:t>,</a:t>
            </a:r>
            <a:r>
              <a:rPr lang="ru-RU" sz="1500" b="1" spc="-1" dirty="0" smtClean="0">
                <a:latin typeface="Lato"/>
                <a:ea typeface="Lato"/>
              </a:rPr>
              <a:t> </a:t>
            </a:r>
            <a:r>
              <a:rPr lang="ru-RU" sz="1500" spc="-1" dirty="0" smtClean="0">
                <a:latin typeface="Lato"/>
                <a:ea typeface="Lato"/>
              </a:rPr>
              <a:t>из них: </a:t>
            </a:r>
          </a:p>
          <a:p>
            <a:pPr algn="just">
              <a:lnSpc>
                <a:spcPct val="100000"/>
              </a:lnSpc>
              <a:tabLst>
                <a:tab pos="450000" algn="l"/>
              </a:tabLst>
            </a:pPr>
            <a:r>
              <a:rPr lang="ru-RU" sz="1500" spc="-1" dirty="0" smtClean="0">
                <a:latin typeface="Lato"/>
                <a:ea typeface="Lato"/>
              </a:rPr>
              <a:t>195 ОПО и 1877 лифтов.</a:t>
            </a:r>
          </a:p>
          <a:p>
            <a:pPr algn="just">
              <a:lnSpc>
                <a:spcPct val="100000"/>
              </a:lnSpc>
              <a:tabLst>
                <a:tab pos="450000" algn="l"/>
              </a:tabLst>
            </a:pPr>
            <a:r>
              <a:rPr lang="ru-RU" sz="1500" b="1" spc="-1" dirty="0">
                <a:latin typeface="Lato"/>
                <a:ea typeface="Lato"/>
              </a:rPr>
              <a:t>	</a:t>
            </a:r>
            <a:endParaRPr lang="ru-RU" sz="1500" spc="-1" dirty="0" smtClean="0">
              <a:latin typeface="Lato"/>
              <a:ea typeface="Lato"/>
            </a:endParaRPr>
          </a:p>
        </p:txBody>
      </p:sp>
      <p:sp>
        <p:nvSpPr>
          <p:cNvPr id="8" name="CustomShape 4"/>
          <p:cNvSpPr/>
          <p:nvPr/>
        </p:nvSpPr>
        <p:spPr>
          <a:xfrm>
            <a:off x="428400" y="368640"/>
            <a:ext cx="7944480" cy="95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280" tIns="44640" rIns="89280" bIns="446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Lato"/>
                <a:ea typeface="Lato"/>
              </a:rPr>
              <a:t>ФЕДЕРАЛЬНЫЙ ГОСУДАРСТВЕННЫЙ 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Lato"/>
                <a:ea typeface="Lato"/>
              </a:rPr>
              <a:t>НАДЗОР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Lato"/>
                <a:ea typeface="Lato"/>
              </a:rPr>
              <a:t>за подъемными сооружениями, применяемыми на ОПО,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Lato"/>
                <a:ea typeface="Lato"/>
              </a:rPr>
              <a:t>и в области безопасного использования и содержания лифтов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0" name="CustomShape 18"/>
          <p:cNvSpPr/>
          <p:nvPr/>
        </p:nvSpPr>
        <p:spPr>
          <a:xfrm rot="10800000" flipV="1">
            <a:off x="3872372" y="2947947"/>
            <a:ext cx="866884" cy="243437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20"/>
          <p:cNvSpPr/>
          <p:nvPr/>
        </p:nvSpPr>
        <p:spPr>
          <a:xfrm>
            <a:off x="5800025" y="3691827"/>
            <a:ext cx="2606400" cy="25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 dirty="0" smtClean="0">
                <a:solidFill>
                  <a:srgbClr val="000000"/>
                </a:solidFill>
                <a:latin typeface="Lato Light"/>
              </a:rPr>
              <a:t>Грузоподъемные краны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13" name="CustomShape 21"/>
          <p:cNvSpPr/>
          <p:nvPr/>
        </p:nvSpPr>
        <p:spPr>
          <a:xfrm>
            <a:off x="3843957" y="2908763"/>
            <a:ext cx="488140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 smtClean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4</a:t>
            </a:r>
            <a:endParaRPr lang="ru-RU" sz="1300" b="1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7" name="CustomShape 18"/>
          <p:cNvSpPr/>
          <p:nvPr/>
        </p:nvSpPr>
        <p:spPr>
          <a:xfrm rot="10800000">
            <a:off x="5015068" y="3698336"/>
            <a:ext cx="1193947" cy="143043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20"/>
          <p:cNvSpPr/>
          <p:nvPr/>
        </p:nvSpPr>
        <p:spPr>
          <a:xfrm>
            <a:off x="6428364" y="4281899"/>
            <a:ext cx="2606400" cy="25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 dirty="0" smtClean="0">
                <a:solidFill>
                  <a:srgbClr val="000000"/>
                </a:solidFill>
                <a:latin typeface="Lato Light"/>
              </a:rPr>
              <a:t>Подъемники (вышки)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19" name="CustomShape 21"/>
          <p:cNvSpPr/>
          <p:nvPr/>
        </p:nvSpPr>
        <p:spPr>
          <a:xfrm>
            <a:off x="5064094" y="3433728"/>
            <a:ext cx="488140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300" b="1" spc="-1" dirty="0" smtClean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550</a:t>
            </a:r>
            <a:endParaRPr lang="ru-RU" sz="1300" b="1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0" name="CustomShape 20"/>
          <p:cNvSpPr/>
          <p:nvPr/>
        </p:nvSpPr>
        <p:spPr>
          <a:xfrm>
            <a:off x="-217698" y="5661041"/>
            <a:ext cx="2606400" cy="25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 dirty="0" smtClean="0">
                <a:solidFill>
                  <a:srgbClr val="000000"/>
                </a:solidFill>
                <a:latin typeface="Lato Light"/>
              </a:rPr>
              <a:t>Лифты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21" name="CustomShape 21"/>
          <p:cNvSpPr/>
          <p:nvPr/>
        </p:nvSpPr>
        <p:spPr>
          <a:xfrm>
            <a:off x="2041378" y="5780954"/>
            <a:ext cx="642159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300" b="1" spc="-1" dirty="0" smtClean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1808</a:t>
            </a:r>
            <a:endParaRPr lang="ru-RU" sz="1300" b="1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2" name="CustomShape 20"/>
          <p:cNvSpPr/>
          <p:nvPr/>
        </p:nvSpPr>
        <p:spPr>
          <a:xfrm>
            <a:off x="-41856" y="3433984"/>
            <a:ext cx="2015436" cy="42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 dirty="0" smtClean="0">
                <a:solidFill>
                  <a:srgbClr val="000000"/>
                </a:solidFill>
                <a:latin typeface="Lato Light"/>
              </a:rPr>
              <a:t>Подъемные платформы для инвалидов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23" name="CustomShape 20"/>
          <p:cNvSpPr/>
          <p:nvPr/>
        </p:nvSpPr>
        <p:spPr>
          <a:xfrm>
            <a:off x="6533449" y="5289847"/>
            <a:ext cx="2606400" cy="25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 dirty="0" smtClean="0">
                <a:solidFill>
                  <a:srgbClr val="000000"/>
                </a:solidFill>
                <a:latin typeface="Lato Light"/>
              </a:rPr>
              <a:t>Строительные подъемники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24" name="CustomShape 20"/>
          <p:cNvSpPr/>
          <p:nvPr/>
        </p:nvSpPr>
        <p:spPr>
          <a:xfrm>
            <a:off x="486220" y="2897232"/>
            <a:ext cx="2606400" cy="2601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 dirty="0" smtClean="0">
                <a:solidFill>
                  <a:srgbClr val="000000"/>
                </a:solidFill>
                <a:latin typeface="Lato Light"/>
              </a:rPr>
              <a:t>Эскалаторы (вне метрополитенов)</a:t>
            </a:r>
          </a:p>
        </p:txBody>
      </p:sp>
      <p:sp>
        <p:nvSpPr>
          <p:cNvPr id="26" name="CustomShape 20"/>
          <p:cNvSpPr/>
          <p:nvPr/>
        </p:nvSpPr>
        <p:spPr>
          <a:xfrm>
            <a:off x="4675806" y="2803785"/>
            <a:ext cx="3421187" cy="2601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 dirty="0" smtClean="0">
                <a:solidFill>
                  <a:srgbClr val="000000"/>
                </a:solidFill>
                <a:latin typeface="Lato Light"/>
              </a:rPr>
              <a:t>Пассажирские конвейеры (пешеходные дорожки)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27" name="CustomShape 20"/>
          <p:cNvSpPr/>
          <p:nvPr/>
        </p:nvSpPr>
        <p:spPr>
          <a:xfrm>
            <a:off x="6428364" y="4705195"/>
            <a:ext cx="3427891" cy="2601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 dirty="0" smtClean="0">
                <a:solidFill>
                  <a:srgbClr val="000000"/>
                </a:solidFill>
                <a:latin typeface="Lato Light"/>
              </a:rPr>
              <a:t>Буксировочные канатные дороги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28" name="CustomShape 18"/>
          <p:cNvSpPr/>
          <p:nvPr/>
        </p:nvSpPr>
        <p:spPr>
          <a:xfrm rot="10800000" flipH="1" flipV="1">
            <a:off x="2971800" y="3038853"/>
            <a:ext cx="768991" cy="152531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CustomShape 21"/>
          <p:cNvSpPr/>
          <p:nvPr/>
        </p:nvSpPr>
        <p:spPr>
          <a:xfrm>
            <a:off x="3287686" y="2918474"/>
            <a:ext cx="488140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300" b="1" spc="-1" dirty="0" smtClean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29</a:t>
            </a:r>
            <a:endParaRPr lang="ru-RU" sz="1300" b="1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0" name="CustomShape 18"/>
          <p:cNvSpPr/>
          <p:nvPr/>
        </p:nvSpPr>
        <p:spPr>
          <a:xfrm rot="10800000" flipH="1">
            <a:off x="1973581" y="3351028"/>
            <a:ext cx="1587343" cy="249267"/>
          </a:xfrm>
          <a:prstGeom prst="bentConnector3">
            <a:avLst>
              <a:gd name="adj1" fmla="val 56000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CustomShape 21"/>
          <p:cNvSpPr/>
          <p:nvPr/>
        </p:nvSpPr>
        <p:spPr>
          <a:xfrm>
            <a:off x="2247440" y="3319696"/>
            <a:ext cx="488140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300" b="1" spc="-1" dirty="0" smtClean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36</a:t>
            </a:r>
            <a:endParaRPr lang="ru-RU" sz="1300" b="1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2" name="CustomShape 18"/>
          <p:cNvSpPr/>
          <p:nvPr/>
        </p:nvSpPr>
        <p:spPr>
          <a:xfrm rot="10800000">
            <a:off x="5464211" y="5117088"/>
            <a:ext cx="1308659" cy="260543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3" name="CustomShape 21"/>
          <p:cNvSpPr/>
          <p:nvPr/>
        </p:nvSpPr>
        <p:spPr>
          <a:xfrm>
            <a:off x="5522410" y="5127793"/>
            <a:ext cx="488140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300" b="1" spc="-1" dirty="0" smtClean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7</a:t>
            </a:r>
            <a:endParaRPr lang="ru-RU" sz="1300" b="1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4" name="CustomShape 18"/>
          <p:cNvSpPr/>
          <p:nvPr/>
        </p:nvSpPr>
        <p:spPr>
          <a:xfrm rot="10800000" flipV="1">
            <a:off x="5464212" y="4835273"/>
            <a:ext cx="1437118" cy="177451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6" name="CustomShape 21"/>
          <p:cNvSpPr/>
          <p:nvPr/>
        </p:nvSpPr>
        <p:spPr>
          <a:xfrm>
            <a:off x="5549848" y="4721790"/>
            <a:ext cx="488140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3</a:t>
            </a:r>
            <a:endParaRPr lang="ru-RU" sz="1300" b="1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7" name="CustomShape 18"/>
          <p:cNvSpPr/>
          <p:nvPr/>
        </p:nvSpPr>
        <p:spPr>
          <a:xfrm rot="10800000" flipV="1">
            <a:off x="5464215" y="4425297"/>
            <a:ext cx="1437118" cy="177451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8" name="CustomShape 21"/>
          <p:cNvSpPr/>
          <p:nvPr/>
        </p:nvSpPr>
        <p:spPr>
          <a:xfrm>
            <a:off x="5555955" y="4324155"/>
            <a:ext cx="488140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300" b="1" spc="-1" dirty="0" smtClean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143</a:t>
            </a:r>
            <a:endParaRPr lang="ru-RU" sz="1300" b="1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9" name="CustomShape 18"/>
          <p:cNvSpPr/>
          <p:nvPr/>
        </p:nvSpPr>
        <p:spPr>
          <a:xfrm rot="10800000">
            <a:off x="1392401" y="5794608"/>
            <a:ext cx="1374851" cy="259108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5" name="TextShape 1"/>
          <p:cNvSpPr txBox="1"/>
          <p:nvPr/>
        </p:nvSpPr>
        <p:spPr>
          <a:xfrm>
            <a:off x="7099200" y="635652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fld id="{461E7CF0-3EE6-413C-AE32-0650DAC17713}" type="slidenum">
              <a:rPr lang="ru-RU" sz="1200" spc="-1" smtClean="0">
                <a:solidFill>
                  <a:srgbClr val="8B8B8B"/>
                </a:solidFill>
                <a:latin typeface="Calibri"/>
              </a:rPr>
              <a:t>12</a:t>
            </a:fld>
            <a:endParaRPr lang="ru-RU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08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398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497" y="236870"/>
            <a:ext cx="7566841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Индикаторы риска нарушения обязательных требований</a:t>
            </a: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40532" y="1289953"/>
            <a:ext cx="846093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 </a:t>
            </a:r>
            <a:r>
              <a:rPr lang="ru-RU" sz="1600" dirty="0"/>
              <a:t>рамках осуществляемого органами Ростехнадзора государственного контроля (надзора) в области безопасного использования и содержания лифтов установлено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u="sng" dirty="0" smtClean="0">
                <a:solidFill>
                  <a:srgbClr val="FF0000"/>
                </a:solidFill>
              </a:rPr>
              <a:t>3 </a:t>
            </a:r>
            <a:r>
              <a:rPr lang="ru-RU" sz="1600" b="1" u="sng" dirty="0">
                <a:solidFill>
                  <a:srgbClr val="FF0000"/>
                </a:solidFill>
              </a:rPr>
              <a:t>индикатора </a:t>
            </a:r>
            <a:r>
              <a:rPr lang="ru-RU" sz="1600" b="1" u="sng" dirty="0" smtClean="0">
                <a:solidFill>
                  <a:srgbClr val="FF0000"/>
                </a:solidFill>
              </a:rPr>
              <a:t>риска</a:t>
            </a:r>
            <a:r>
              <a:rPr lang="ru-RU" sz="1600" dirty="0" smtClean="0"/>
              <a:t>: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1. Отсутствие </a:t>
            </a:r>
            <a:r>
              <a:rPr lang="ru-RU" sz="1600" dirty="0"/>
              <a:t>сведений о выводе отработавшего назначенный срок службы лифта, подъемной платформы для инвалидов, пассажирского конвейера (движущейся пешеходной дорожки) или эскалатора, за исключением эскалаторов в метрополитенах </a:t>
            </a:r>
            <a:r>
              <a:rPr lang="ru-RU" sz="1600" dirty="0" smtClean="0"/>
              <a:t>(опасное </a:t>
            </a:r>
            <a:r>
              <a:rPr lang="ru-RU" sz="1600" dirty="0"/>
              <a:t>техническое устройство здания и сооружения), из </a:t>
            </a:r>
            <a:r>
              <a:rPr lang="ru-RU" sz="1600" dirty="0" smtClean="0"/>
              <a:t>эксплуатации;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2</a:t>
            </a:r>
            <a:r>
              <a:rPr lang="ru-RU" sz="1600" dirty="0"/>
              <a:t>. Отсутствие в реестре опасных технических устройств здания и сооружения сведений об опасном техническом устройстве здания и сооружения, установленном на объекте капитального строительства, более 20 рабочих дней со дня ввода такого объекта капитального строительства в </a:t>
            </a:r>
            <a:r>
              <a:rPr lang="ru-RU" sz="1600" dirty="0" smtClean="0"/>
              <a:t>эксплуатацию;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3</a:t>
            </a:r>
            <a:r>
              <a:rPr lang="ru-RU" sz="1600" dirty="0"/>
              <a:t>. </a:t>
            </a:r>
            <a:r>
              <a:rPr lang="ru-RU" sz="1600" b="1" dirty="0"/>
              <a:t>Отсутствие сведений о выводе отработавшего назначенный срок службы </a:t>
            </a:r>
            <a:r>
              <a:rPr lang="ru-RU" sz="1600" dirty="0"/>
              <a:t>и установленного в многоквартирном доме </a:t>
            </a:r>
            <a:r>
              <a:rPr lang="ru-RU" sz="1600" b="1" dirty="0"/>
              <a:t>опасного технического устройства здания и сооружения из эксплуатации, </a:t>
            </a:r>
            <a:r>
              <a:rPr lang="ru-RU" sz="1600" dirty="0"/>
              <a:t>свидетельствующих о прекращении его использования в связи с демонтажем или с целью последующего проведения модернизации, </a:t>
            </a:r>
            <a:r>
              <a:rPr lang="ru-RU" sz="1600" b="1" dirty="0"/>
              <a:t>более 30 календарных дней с даты истечения назначенного срока службы соответствующего устройства</a:t>
            </a:r>
          </a:p>
        </p:txBody>
      </p:sp>
      <p:sp>
        <p:nvSpPr>
          <p:cNvPr id="10" name="TextShape 1"/>
          <p:cNvSpPr txBox="1"/>
          <p:nvPr/>
        </p:nvSpPr>
        <p:spPr>
          <a:xfrm>
            <a:off x="7099200" y="635652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fld id="{461E7CF0-3EE6-413C-AE32-0650DAC17713}" type="slidenum">
              <a:rPr lang="ru-RU" sz="1200" spc="-1" smtClean="0">
                <a:solidFill>
                  <a:srgbClr val="8B8B8B"/>
                </a:solidFill>
                <a:latin typeface="Calibri"/>
              </a:rPr>
              <a:t>13</a:t>
            </a:fld>
            <a:endParaRPr lang="ru-RU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891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Picture 2"/>
          <p:cNvPicPr/>
          <p:nvPr/>
        </p:nvPicPr>
        <p:blipFill>
          <a:blip r:embed="rId2"/>
          <a:stretch/>
        </p:blipFill>
        <p:spPr>
          <a:xfrm>
            <a:off x="0" y="366120"/>
            <a:ext cx="9905760" cy="959400"/>
          </a:xfrm>
          <a:prstGeom prst="rect">
            <a:avLst/>
          </a:prstGeom>
          <a:ln>
            <a:noFill/>
          </a:ln>
        </p:spPr>
      </p:pic>
      <p:sp>
        <p:nvSpPr>
          <p:cNvPr id="401" name="TextShape 1"/>
          <p:cNvSpPr txBox="1"/>
          <p:nvPr/>
        </p:nvSpPr>
        <p:spPr>
          <a:xfrm>
            <a:off x="428400" y="368640"/>
            <a:ext cx="7566480" cy="95940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Lato"/>
              </a:rPr>
              <a:t>ПОКАЗАТЕЛИ НАДЗОРНОЙ ДЕЯТЕЛЬНОСТИ </a:t>
            </a:r>
            <a:r>
              <a:rPr dirty="0"/>
              <a:t/>
            </a:r>
            <a:br>
              <a:rPr dirty="0"/>
            </a:br>
            <a:r>
              <a:rPr lang="ru-RU" sz="1600" b="0" strike="noStrike" spc="-1" dirty="0">
                <a:solidFill>
                  <a:srgbClr val="FFFFFF"/>
                </a:solidFill>
                <a:latin typeface="Lato"/>
              </a:rPr>
              <a:t>В ОБЛАСТИ 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Lato"/>
              </a:rPr>
              <a:t>ПРОМЫШЛЕННОЙ БЕЗОПАСНОСТИ (12 месяцев 2023 г.)</a:t>
            </a:r>
            <a:endParaRPr lang="ru-RU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02" name="Picture 3"/>
          <p:cNvPicPr/>
          <p:nvPr/>
        </p:nvPicPr>
        <p:blipFill>
          <a:blip r:embed="rId3"/>
          <a:stretch/>
        </p:blipFill>
        <p:spPr>
          <a:xfrm>
            <a:off x="8625960" y="460440"/>
            <a:ext cx="734040" cy="762840"/>
          </a:xfrm>
          <a:prstGeom prst="rect">
            <a:avLst/>
          </a:prstGeom>
          <a:ln>
            <a:noFill/>
          </a:ln>
        </p:spPr>
      </p:pic>
      <p:graphicFrame>
        <p:nvGraphicFramePr>
          <p:cNvPr id="403" name="Table 2"/>
          <p:cNvGraphicFramePr/>
          <p:nvPr>
            <p:extLst>
              <p:ext uri="{D42A27DB-BD31-4B8C-83A1-F6EECF244321}">
                <p14:modId xmlns:p14="http://schemas.microsoft.com/office/powerpoint/2010/main" val="2624562189"/>
              </p:ext>
            </p:extLst>
          </p:nvPr>
        </p:nvGraphicFramePr>
        <p:xfrm>
          <a:off x="1827884" y="1589278"/>
          <a:ext cx="6249991" cy="4764722"/>
        </p:xfrm>
        <a:graphic>
          <a:graphicData uri="http://schemas.openxmlformats.org/drawingml/2006/table">
            <a:tbl>
              <a:tblPr/>
              <a:tblGrid>
                <a:gridCol w="5385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333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90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9041">
                  <a:extLst>
                    <a:ext uri="{9D8B030D-6E8A-4147-A177-3AD203B41FA5}">
                      <a16:colId xmlns="" xmlns:a16="http://schemas.microsoft.com/office/drawing/2014/main" val="3929225477"/>
                    </a:ext>
                  </a:extLst>
                </a:gridCol>
              </a:tblGrid>
              <a:tr h="8199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FFFFFF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№ </a:t>
                      </a: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п\п</a:t>
                      </a:r>
                      <a:endParaRPr lang="ru-RU" sz="1400" b="0" strike="noStrike" spc="-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60" marR="936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Показатели надзорной деятельности</a:t>
                      </a:r>
                      <a:endParaRPr lang="ru-RU" sz="1400" b="0" strike="noStrike" spc="-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60" marR="936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FFFFFF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Подъемные</a:t>
                      </a:r>
                      <a:r>
                        <a:rPr lang="ru-RU" sz="1400" b="0" strike="noStrike" spc="-1" baseline="0" dirty="0" smtClean="0">
                          <a:solidFill>
                            <a:srgbClr val="FFFFFF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сооружения</a:t>
                      </a:r>
                      <a:endParaRPr lang="ru-RU" sz="1400" b="0" strike="noStrike" spc="-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60" marR="9360"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Лифты</a:t>
                      </a:r>
                      <a:endParaRPr lang="ru-RU" sz="1400" b="0" strike="noStrike" spc="-1" dirty="0">
                        <a:solidFill>
                          <a:schemeClr val="bg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60" marR="936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93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  <a:endParaRPr lang="ru-RU" sz="1200" b="0" strike="noStrike" spc="-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7760" marR="77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Количество проверок</a:t>
                      </a:r>
                      <a:endParaRPr lang="ru-RU" sz="1200" b="0" strike="noStrike" spc="-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7760" marR="77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  <a:endParaRPr lang="ru-RU" sz="1200" b="1" strike="noStrike" spc="-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  <a:endParaRPr lang="ru-RU" sz="1200" b="1" strike="noStrike" spc="-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40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1.1</a:t>
                      </a:r>
                      <a:endParaRPr lang="ru-RU" sz="1200" b="0" strike="noStrike" spc="-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7760" marR="77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Плановых проверок</a:t>
                      </a:r>
                      <a:endParaRPr lang="ru-RU" sz="1200" b="0" strike="noStrike" spc="-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7760" marR="77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  <a:endParaRPr lang="ru-RU" sz="1200" b="0" strike="noStrike" spc="-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</a:t>
                      </a:r>
                      <a:endParaRPr lang="ru-RU" sz="1200" b="0" strike="noStrike" spc="-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40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1.2</a:t>
                      </a:r>
                      <a:endParaRPr lang="ru-RU" sz="1200" b="0" strike="noStrike" spc="-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7760" marR="77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Внеплановых проверок</a:t>
                      </a:r>
                      <a:endParaRPr lang="ru-RU" sz="1200" b="0" strike="noStrike" spc="-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7760" marR="77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</a:t>
                      </a:r>
                      <a:endParaRPr lang="ru-RU" sz="1200" b="0" strike="noStrike" spc="-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  <a:endParaRPr lang="ru-RU" sz="1200" b="0" strike="noStrike" spc="-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40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1.3</a:t>
                      </a:r>
                      <a:endParaRPr lang="ru-RU" sz="1200" b="0" strike="noStrike" spc="-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7760" marR="77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Постоянный надзор</a:t>
                      </a:r>
                      <a:endParaRPr lang="ru-RU" sz="1200" b="0" strike="noStrike" spc="-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7760" marR="77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  <a:endParaRPr lang="ru-RU" sz="1200" b="0" strike="noStrike" spc="-1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</a:t>
                      </a:r>
                      <a:endParaRPr lang="ru-RU" sz="1200" b="0" strike="noStrike" spc="-1" dirty="0">
                        <a:solidFill>
                          <a:schemeClr val="tx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4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  <a:endParaRPr lang="ru-RU" sz="1200" b="0" strike="noStrike" spc="-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7760" marR="77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Выявлено нарушений</a:t>
                      </a:r>
                      <a:endParaRPr lang="ru-RU" sz="1200" b="0" strike="noStrike" spc="-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7760" marR="77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</a:t>
                      </a:r>
                      <a:endParaRPr lang="ru-RU" sz="1200" b="1" strike="noStrike" spc="-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  <a:endParaRPr lang="ru-RU" sz="1200" b="1" strike="noStrike" spc="-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07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  <a:endParaRPr lang="ru-RU" sz="1200" b="0" strike="noStrike" spc="-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7760" marR="77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Общая сумма наложенных штрафов, тыс. рублей</a:t>
                      </a:r>
                      <a:endParaRPr lang="ru-RU" sz="1200" b="0" strike="noStrike" spc="-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7760" marR="77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40</a:t>
                      </a:r>
                      <a:endParaRPr lang="ru-RU" sz="1200" b="1" strike="noStrike" spc="-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</a:t>
                      </a:r>
                      <a:endParaRPr lang="ru-RU" sz="1200" b="1" strike="noStrike" spc="-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07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  <a:endParaRPr lang="ru-RU" sz="1200" b="0" strike="noStrike" spc="-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7760" marR="77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Общая сумма взысканных штрафов, тыс. рублей</a:t>
                      </a:r>
                      <a:endParaRPr lang="ru-RU" sz="1200" b="0" strike="noStrike" spc="-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7760" marR="77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</a:t>
                      </a:r>
                      <a:endParaRPr lang="ru-RU" sz="1200" b="1" strike="noStrike" spc="-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</a:t>
                      </a:r>
                      <a:endParaRPr lang="ru-RU" sz="1200" b="1" strike="noStrike" spc="-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975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  <a:endParaRPr lang="ru-RU" sz="1200" b="0" strike="noStrike" spc="-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7760" marR="77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Административное приостановление деятельности</a:t>
                      </a:r>
                      <a:endParaRPr lang="ru-RU" sz="1200" b="0" strike="noStrike" spc="-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7760" marR="777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</a:t>
                      </a:r>
                      <a:endParaRPr lang="ru-RU" sz="1200" b="1" strike="noStrike" spc="-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</a:t>
                      </a:r>
                      <a:endParaRPr lang="ru-RU" sz="1200" b="1" strike="noStrike" spc="-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360" marR="93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04" name="TextShape 3"/>
          <p:cNvSpPr txBox="1"/>
          <p:nvPr/>
        </p:nvSpPr>
        <p:spPr>
          <a:xfrm>
            <a:off x="7099200" y="635652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fld id="{2008A7C5-D2FC-4361-A650-CA7AAF10A13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14</a:t>
            </a:fld>
            <a:endParaRPr lang="ru-RU" sz="1200" b="0" strike="noStrike" spc="-1" dirty="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Объект 3"/>
          <p:cNvGraphicFramePr/>
          <p:nvPr>
            <p:extLst>
              <p:ext uri="{D42A27DB-BD31-4B8C-83A1-F6EECF244321}">
                <p14:modId xmlns:p14="http://schemas.microsoft.com/office/powerpoint/2010/main" val="1230291653"/>
              </p:ext>
            </p:extLst>
          </p:nvPr>
        </p:nvGraphicFramePr>
        <p:xfrm>
          <a:off x="5547626" y="328680"/>
          <a:ext cx="5287680" cy="3453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5" name="Picture 2"/>
          <p:cNvPicPr/>
          <p:nvPr/>
        </p:nvPicPr>
        <p:blipFill>
          <a:blip r:embed="rId3"/>
          <a:stretch/>
        </p:blipFill>
        <p:spPr>
          <a:xfrm>
            <a:off x="0" y="235080"/>
            <a:ext cx="9905760" cy="958320"/>
          </a:xfrm>
          <a:prstGeom prst="rect">
            <a:avLst/>
          </a:prstGeom>
          <a:ln w="9360">
            <a:noFill/>
          </a:ln>
        </p:spPr>
      </p:pic>
      <p:sp>
        <p:nvSpPr>
          <p:cNvPr id="406" name="CustomShape 1"/>
          <p:cNvSpPr/>
          <p:nvPr/>
        </p:nvSpPr>
        <p:spPr>
          <a:xfrm>
            <a:off x="428760" y="236520"/>
            <a:ext cx="7565760" cy="96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cap="all" spc="-1" dirty="0">
                <a:solidFill>
                  <a:srgbClr val="FFFFFF"/>
                </a:solidFill>
                <a:latin typeface="Lato"/>
              </a:rPr>
              <a:t>Итоги работы по контролю за представлением отчетов по Производственному контролю (</a:t>
            </a:r>
            <a:r>
              <a:rPr lang="ru-RU" sz="1600" b="0" strike="noStrike" spc="-1" dirty="0">
                <a:solidFill>
                  <a:srgbClr val="FFFFFF"/>
                </a:solidFill>
                <a:latin typeface="Lato"/>
                <a:ea typeface="Tahoma"/>
              </a:rPr>
              <a:t>12 месяцев 2023 г.)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407" name="Picture 3"/>
          <p:cNvPicPr/>
          <p:nvPr/>
        </p:nvPicPr>
        <p:blipFill>
          <a:blip r:embed="rId4"/>
          <a:stretch/>
        </p:blipFill>
        <p:spPr>
          <a:xfrm>
            <a:off x="8626320" y="328680"/>
            <a:ext cx="732960" cy="763200"/>
          </a:xfrm>
          <a:prstGeom prst="rect">
            <a:avLst/>
          </a:prstGeom>
          <a:ln w="9360">
            <a:noFill/>
          </a:ln>
        </p:spPr>
      </p:pic>
      <p:sp>
        <p:nvSpPr>
          <p:cNvPr id="408" name="TextShape 2"/>
          <p:cNvSpPr txBox="1"/>
          <p:nvPr/>
        </p:nvSpPr>
        <p:spPr>
          <a:xfrm>
            <a:off x="7099200" y="635652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fld id="{E6D62D99-FB45-4D12-8CFC-2806970D6240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09" name="CustomShape 3"/>
          <p:cNvSpPr/>
          <p:nvPr/>
        </p:nvSpPr>
        <p:spPr>
          <a:xfrm>
            <a:off x="718200" y="5156232"/>
            <a:ext cx="1274400" cy="45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280" tIns="44640" rIns="89280" bIns="446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Lato Light"/>
              </a:rPr>
              <a:t>Представлено отчетов по ПК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410" name="Picture 3"/>
          <p:cNvPicPr/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1129680" y="2713632"/>
            <a:ext cx="456840" cy="238356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360">
            <a:noFill/>
          </a:ln>
        </p:spPr>
      </p:pic>
      <p:sp>
        <p:nvSpPr>
          <p:cNvPr id="411" name="CustomShape 4"/>
          <p:cNvSpPr/>
          <p:nvPr/>
        </p:nvSpPr>
        <p:spPr>
          <a:xfrm>
            <a:off x="3782520" y="5152272"/>
            <a:ext cx="1531800" cy="45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280" tIns="44640" rIns="89280" bIns="446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Lato Light"/>
              </a:rPr>
              <a:t>Выдано предостережений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412" name="Picture 3"/>
          <p:cNvPicPr/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2695680" y="3721632"/>
            <a:ext cx="456840" cy="1375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360">
            <a:noFill/>
          </a:ln>
        </p:spPr>
      </p:pic>
      <p:sp>
        <p:nvSpPr>
          <p:cNvPr id="413" name="CustomShape 5"/>
          <p:cNvSpPr/>
          <p:nvPr/>
        </p:nvSpPr>
        <p:spPr>
          <a:xfrm>
            <a:off x="7535520" y="5156232"/>
            <a:ext cx="2128680" cy="45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280" tIns="44640" rIns="89280" bIns="446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Lato Light"/>
              </a:rPr>
              <a:t>Количество банкротов, из числа не сдавших отчеты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14" name="CustomShape 6"/>
          <p:cNvSpPr/>
          <p:nvPr/>
        </p:nvSpPr>
        <p:spPr>
          <a:xfrm>
            <a:off x="744120" y="5891026"/>
            <a:ext cx="8817120" cy="521766"/>
          </a:xfrm>
          <a:prstGeom prst="rect">
            <a:avLst/>
          </a:prstGeom>
          <a:solidFill>
            <a:srgbClr val="4198A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Lato"/>
              </a:rPr>
              <a:t>Привлечено к административной ответственности 7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Lato"/>
              </a:rPr>
              <a:t>юридическ</a:t>
            </a:r>
            <a:r>
              <a:rPr lang="ru-RU" sz="1400" spc="-1" dirty="0" smtClean="0">
                <a:solidFill>
                  <a:srgbClr val="FFFFFF"/>
                </a:solidFill>
                <a:latin typeface="Lato"/>
              </a:rPr>
              <a:t>их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Lato"/>
              </a:rPr>
              <a:t> лица </a:t>
            </a:r>
            <a:r>
              <a:rPr lang="ru-RU" sz="1400" b="0" strike="noStrike" spc="-1" dirty="0">
                <a:solidFill>
                  <a:srgbClr val="FFFFFF"/>
                </a:solidFill>
                <a:latin typeface="Lato"/>
              </a:rPr>
              <a:t>в виде административного штрафа </a:t>
            </a:r>
            <a:r>
              <a:rPr lang="ru-RU" sz="1400" b="1" strike="noStrike" spc="-1" dirty="0">
                <a:solidFill>
                  <a:srgbClr val="FFFFFF"/>
                </a:solidFill>
                <a:latin typeface="Lato"/>
              </a:rPr>
              <a:t>на общую сумму 750 </a:t>
            </a:r>
            <a:r>
              <a:rPr lang="ru-RU" sz="1400" b="1" strike="noStrike" spc="-1" dirty="0" smtClean="0">
                <a:solidFill>
                  <a:srgbClr val="FFFFFF"/>
                </a:solidFill>
                <a:latin typeface="Lato"/>
              </a:rPr>
              <a:t>тысяч </a:t>
            </a:r>
            <a:r>
              <a:rPr lang="ru-RU" sz="1400" b="1" strike="noStrike" spc="-1" dirty="0">
                <a:solidFill>
                  <a:srgbClr val="FFFFFF"/>
                </a:solidFill>
                <a:latin typeface="Lato"/>
              </a:rPr>
              <a:t>рублей</a:t>
            </a:r>
            <a:r>
              <a:rPr lang="ru-RU" sz="1400" b="0" strike="noStrike" spc="-1" dirty="0">
                <a:solidFill>
                  <a:srgbClr val="FFFFFF"/>
                </a:solidFill>
                <a:latin typeface="Lato"/>
              </a:rPr>
              <a:t>, из них 4 штрафа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Lato"/>
              </a:rPr>
              <a:t>назначены </a:t>
            </a:r>
            <a:r>
              <a:rPr lang="ru-RU" sz="1400" b="0" strike="noStrike" spc="-1" dirty="0">
                <a:solidFill>
                  <a:srgbClr val="FFFFFF"/>
                </a:solidFill>
                <a:latin typeface="Lato"/>
              </a:rPr>
              <a:t>судами.</a:t>
            </a:r>
            <a:endParaRPr lang="ru-RU" sz="1400" b="0" strike="noStrike" spc="-1" dirty="0">
              <a:latin typeface="Arial"/>
            </a:endParaRPr>
          </a:p>
        </p:txBody>
      </p:sp>
      <p:grpSp>
        <p:nvGrpSpPr>
          <p:cNvPr id="415" name="Group 7"/>
          <p:cNvGrpSpPr/>
          <p:nvPr/>
        </p:nvGrpSpPr>
        <p:grpSpPr>
          <a:xfrm>
            <a:off x="2500560" y="3040872"/>
            <a:ext cx="533160" cy="720000"/>
            <a:chOff x="2500560" y="2856240"/>
            <a:chExt cx="533160" cy="720000"/>
          </a:xfrm>
        </p:grpSpPr>
        <p:grpSp>
          <p:nvGrpSpPr>
            <p:cNvPr id="416" name="Group 8"/>
            <p:cNvGrpSpPr/>
            <p:nvPr/>
          </p:nvGrpSpPr>
          <p:grpSpPr>
            <a:xfrm>
              <a:off x="2802240" y="3178800"/>
              <a:ext cx="231480" cy="397440"/>
              <a:chOff x="2802240" y="3178800"/>
              <a:chExt cx="231480" cy="397440"/>
            </a:xfrm>
          </p:grpSpPr>
          <p:sp>
            <p:nvSpPr>
              <p:cNvPr id="417" name="CustomShape 9"/>
              <p:cNvSpPr/>
              <p:nvPr/>
            </p:nvSpPr>
            <p:spPr>
              <a:xfrm>
                <a:off x="2802240" y="3378600"/>
                <a:ext cx="231480" cy="197640"/>
              </a:xfrm>
              <a:prstGeom prst="ellipse">
                <a:avLst/>
              </a:prstGeom>
              <a:solidFill>
                <a:srgbClr val="FFFFFF"/>
              </a:solidFill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18" name="Line 10"/>
              <p:cNvSpPr/>
              <p:nvPr/>
            </p:nvSpPr>
            <p:spPr>
              <a:xfrm>
                <a:off x="2918880" y="3178800"/>
                <a:ext cx="0" cy="297720"/>
              </a:xfrm>
              <a:prstGeom prst="line">
                <a:avLst/>
              </a:prstGeom>
              <a:ln w="9360">
                <a:solidFill>
                  <a:srgbClr val="BFBFBF"/>
                </a:solidFill>
                <a:miter/>
                <a:tailEnd type="oval" w="sm" len="sm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19" name="Line 11"/>
            <p:cNvSpPr/>
            <p:nvPr/>
          </p:nvSpPr>
          <p:spPr>
            <a:xfrm>
              <a:off x="2500560" y="3178800"/>
              <a:ext cx="418320" cy="0"/>
            </a:xfrm>
            <a:prstGeom prst="line">
              <a:avLst/>
            </a:prstGeom>
            <a:ln w="9360">
              <a:solidFill>
                <a:srgbClr val="BFBFB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0" name="CustomShape 12"/>
            <p:cNvSpPr/>
            <p:nvPr/>
          </p:nvSpPr>
          <p:spPr>
            <a:xfrm>
              <a:off x="2510335" y="2856240"/>
              <a:ext cx="367450" cy="290934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300" b="1" strike="noStrike" spc="-1" dirty="0">
                  <a:solidFill>
                    <a:schemeClr val="tx2">
                      <a:lumMod val="75000"/>
                    </a:schemeClr>
                  </a:solidFill>
                  <a:latin typeface="a_PlakatTitul"/>
                </a:rPr>
                <a:t>35</a:t>
              </a:r>
              <a:endParaRPr lang="ru-RU" sz="1300" b="0" strike="noStrike" spc="-1" dirty="0">
                <a:solidFill>
                  <a:schemeClr val="tx2">
                    <a:lumMod val="75000"/>
                  </a:schemeClr>
                </a:solidFill>
                <a:latin typeface="Arial"/>
              </a:endParaRPr>
            </a:p>
          </p:txBody>
        </p:sp>
      </p:grpSp>
      <p:grpSp>
        <p:nvGrpSpPr>
          <p:cNvPr id="421" name="Group 13"/>
          <p:cNvGrpSpPr/>
          <p:nvPr/>
        </p:nvGrpSpPr>
        <p:grpSpPr>
          <a:xfrm>
            <a:off x="758520" y="2120352"/>
            <a:ext cx="828360" cy="640080"/>
            <a:chOff x="758520" y="1935720"/>
            <a:chExt cx="828360" cy="640080"/>
          </a:xfrm>
        </p:grpSpPr>
        <p:grpSp>
          <p:nvGrpSpPr>
            <p:cNvPr id="422" name="Group 14"/>
            <p:cNvGrpSpPr/>
            <p:nvPr/>
          </p:nvGrpSpPr>
          <p:grpSpPr>
            <a:xfrm>
              <a:off x="1249560" y="2217240"/>
              <a:ext cx="194760" cy="358560"/>
              <a:chOff x="1249560" y="2217240"/>
              <a:chExt cx="194760" cy="358560"/>
            </a:xfrm>
          </p:grpSpPr>
          <p:sp>
            <p:nvSpPr>
              <p:cNvPr id="423" name="CustomShape 15"/>
              <p:cNvSpPr/>
              <p:nvPr/>
            </p:nvSpPr>
            <p:spPr>
              <a:xfrm>
                <a:off x="1249560" y="2396880"/>
                <a:ext cx="194760" cy="178920"/>
              </a:xfrm>
              <a:prstGeom prst="ellipse">
                <a:avLst/>
              </a:prstGeom>
              <a:solidFill>
                <a:srgbClr val="FFFFFF"/>
              </a:solidFill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24" name="Line 16"/>
              <p:cNvSpPr/>
              <p:nvPr/>
            </p:nvSpPr>
            <p:spPr>
              <a:xfrm>
                <a:off x="1347840" y="2217240"/>
                <a:ext cx="0" cy="270000"/>
              </a:xfrm>
              <a:prstGeom prst="line">
                <a:avLst/>
              </a:prstGeom>
              <a:ln w="9360">
                <a:solidFill>
                  <a:srgbClr val="BFBFBF"/>
                </a:solidFill>
                <a:miter/>
                <a:tailEnd type="oval" w="sm" len="sm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25" name="Line 17"/>
            <p:cNvSpPr/>
            <p:nvPr/>
          </p:nvSpPr>
          <p:spPr>
            <a:xfrm>
              <a:off x="997200" y="2217240"/>
              <a:ext cx="350640" cy="0"/>
            </a:xfrm>
            <a:prstGeom prst="line">
              <a:avLst/>
            </a:prstGeom>
            <a:ln w="9360">
              <a:solidFill>
                <a:srgbClr val="BFBFB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6" name="CustomShape 18"/>
            <p:cNvSpPr/>
            <p:nvPr/>
          </p:nvSpPr>
          <p:spPr>
            <a:xfrm>
              <a:off x="758520" y="1935720"/>
              <a:ext cx="828360" cy="2883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300" b="1" strike="noStrike" spc="-1" dirty="0">
                  <a:solidFill>
                    <a:schemeClr val="tx2">
                      <a:lumMod val="75000"/>
                    </a:schemeClr>
                  </a:solidFill>
                  <a:latin typeface="a_PlakatTitul"/>
                </a:rPr>
                <a:t>105</a:t>
              </a:r>
              <a:endParaRPr lang="ru-RU" sz="1300" b="0" strike="noStrike" spc="-1" dirty="0">
                <a:solidFill>
                  <a:schemeClr val="tx2">
                    <a:lumMod val="75000"/>
                  </a:schemeClr>
                </a:solidFill>
                <a:latin typeface="Arial"/>
              </a:endParaRPr>
            </a:p>
          </p:txBody>
        </p:sp>
      </p:grpSp>
      <p:sp>
        <p:nvSpPr>
          <p:cNvPr id="427" name="CustomShape 19"/>
          <p:cNvSpPr/>
          <p:nvPr/>
        </p:nvSpPr>
        <p:spPr>
          <a:xfrm>
            <a:off x="2235240" y="5151552"/>
            <a:ext cx="1404720" cy="45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280" tIns="44640" rIns="89280" bIns="446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Lato Light"/>
              </a:rPr>
              <a:t>Не представлено отчётов по ПК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28" name="CustomShape 20"/>
          <p:cNvSpPr/>
          <p:nvPr/>
        </p:nvSpPr>
        <p:spPr>
          <a:xfrm>
            <a:off x="5581800" y="5120592"/>
            <a:ext cx="1805760" cy="63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280" tIns="44640" rIns="89280" bIns="446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Lato Light"/>
              </a:rPr>
              <a:t>Привлечено к административной ответственности лиц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429" name="Picture 3"/>
          <p:cNvPicPr/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4303800" y="4938792"/>
            <a:ext cx="456840" cy="15444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360">
            <a:noFill/>
          </a:ln>
        </p:spPr>
      </p:pic>
      <p:grpSp>
        <p:nvGrpSpPr>
          <p:cNvPr id="430" name="Group 21"/>
          <p:cNvGrpSpPr/>
          <p:nvPr/>
        </p:nvGrpSpPr>
        <p:grpSpPr>
          <a:xfrm>
            <a:off x="4196880" y="4332552"/>
            <a:ext cx="448920" cy="652320"/>
            <a:chOff x="4196880" y="4147920"/>
            <a:chExt cx="448920" cy="652320"/>
          </a:xfrm>
        </p:grpSpPr>
        <p:grpSp>
          <p:nvGrpSpPr>
            <p:cNvPr id="431" name="Group 22"/>
            <p:cNvGrpSpPr/>
            <p:nvPr/>
          </p:nvGrpSpPr>
          <p:grpSpPr>
            <a:xfrm>
              <a:off x="4451040" y="4440240"/>
              <a:ext cx="194760" cy="360000"/>
              <a:chOff x="4451040" y="4440240"/>
              <a:chExt cx="194760" cy="360000"/>
            </a:xfrm>
          </p:grpSpPr>
          <p:sp>
            <p:nvSpPr>
              <p:cNvPr id="432" name="CustomShape 23"/>
              <p:cNvSpPr/>
              <p:nvPr/>
            </p:nvSpPr>
            <p:spPr>
              <a:xfrm>
                <a:off x="4451040" y="4621320"/>
                <a:ext cx="194760" cy="178920"/>
              </a:xfrm>
              <a:prstGeom prst="ellipse">
                <a:avLst/>
              </a:prstGeom>
              <a:solidFill>
                <a:srgbClr val="FFFFFF"/>
              </a:solidFill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3" name="Line 24"/>
              <p:cNvSpPr/>
              <p:nvPr/>
            </p:nvSpPr>
            <p:spPr>
              <a:xfrm>
                <a:off x="4549320" y="4440240"/>
                <a:ext cx="0" cy="269640"/>
              </a:xfrm>
              <a:prstGeom prst="line">
                <a:avLst/>
              </a:prstGeom>
              <a:ln w="9360">
                <a:solidFill>
                  <a:srgbClr val="BFBFBF"/>
                </a:solidFill>
                <a:miter/>
                <a:tailEnd type="oval" w="sm" len="sm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34" name="Line 25"/>
            <p:cNvSpPr/>
            <p:nvPr/>
          </p:nvSpPr>
          <p:spPr>
            <a:xfrm>
              <a:off x="4196880" y="4440240"/>
              <a:ext cx="352440" cy="0"/>
            </a:xfrm>
            <a:prstGeom prst="line">
              <a:avLst/>
            </a:prstGeom>
            <a:ln w="9360">
              <a:solidFill>
                <a:srgbClr val="BFBFB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5" name="CustomShape 26"/>
            <p:cNvSpPr/>
            <p:nvPr/>
          </p:nvSpPr>
          <p:spPr>
            <a:xfrm>
              <a:off x="4222298" y="4147920"/>
              <a:ext cx="274604" cy="290934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300" b="1" strike="noStrike" spc="-1">
                  <a:solidFill>
                    <a:schemeClr val="tx2">
                      <a:lumMod val="75000"/>
                    </a:schemeClr>
                  </a:solidFill>
                  <a:latin typeface="a_PlakatTitul"/>
                </a:rPr>
                <a:t>1</a:t>
              </a:r>
              <a:endParaRPr lang="ru-RU" sz="1300" b="0" strike="noStrike" spc="-1">
                <a:solidFill>
                  <a:schemeClr val="tx2">
                    <a:lumMod val="75000"/>
                  </a:schemeClr>
                </a:solidFill>
                <a:latin typeface="Arial"/>
              </a:endParaRPr>
            </a:p>
          </p:txBody>
        </p:sp>
      </p:grpSp>
      <p:pic>
        <p:nvPicPr>
          <p:cNvPr id="436" name="Picture 3"/>
          <p:cNvPicPr/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6256080" y="4465032"/>
            <a:ext cx="456840" cy="62784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360">
            <a:noFill/>
          </a:ln>
        </p:spPr>
      </p:pic>
      <p:grpSp>
        <p:nvGrpSpPr>
          <p:cNvPr id="437" name="Group 27"/>
          <p:cNvGrpSpPr/>
          <p:nvPr/>
        </p:nvGrpSpPr>
        <p:grpSpPr>
          <a:xfrm>
            <a:off x="6141960" y="3865632"/>
            <a:ext cx="448920" cy="662040"/>
            <a:chOff x="6141960" y="3681000"/>
            <a:chExt cx="448920" cy="662040"/>
          </a:xfrm>
        </p:grpSpPr>
        <p:grpSp>
          <p:nvGrpSpPr>
            <p:cNvPr id="438" name="Group 28"/>
            <p:cNvGrpSpPr/>
            <p:nvPr/>
          </p:nvGrpSpPr>
          <p:grpSpPr>
            <a:xfrm>
              <a:off x="6396120" y="3983040"/>
              <a:ext cx="194760" cy="360000"/>
              <a:chOff x="6396120" y="3983040"/>
              <a:chExt cx="194760" cy="360000"/>
            </a:xfrm>
          </p:grpSpPr>
          <p:sp>
            <p:nvSpPr>
              <p:cNvPr id="439" name="CustomShape 29"/>
              <p:cNvSpPr/>
              <p:nvPr/>
            </p:nvSpPr>
            <p:spPr>
              <a:xfrm>
                <a:off x="6396120" y="4164120"/>
                <a:ext cx="194760" cy="178920"/>
              </a:xfrm>
              <a:prstGeom prst="ellipse">
                <a:avLst/>
              </a:prstGeom>
              <a:solidFill>
                <a:srgbClr val="FFFFFF"/>
              </a:solidFill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0" name="Line 30"/>
              <p:cNvSpPr/>
              <p:nvPr/>
            </p:nvSpPr>
            <p:spPr>
              <a:xfrm>
                <a:off x="6494400" y="3983040"/>
                <a:ext cx="0" cy="270000"/>
              </a:xfrm>
              <a:prstGeom prst="line">
                <a:avLst/>
              </a:prstGeom>
              <a:ln w="9360">
                <a:solidFill>
                  <a:srgbClr val="BFBFBF"/>
                </a:solidFill>
                <a:miter/>
                <a:tailEnd type="oval" w="sm" len="sm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41" name="Line 31"/>
            <p:cNvSpPr/>
            <p:nvPr/>
          </p:nvSpPr>
          <p:spPr>
            <a:xfrm>
              <a:off x="6141960" y="3983040"/>
              <a:ext cx="352440" cy="0"/>
            </a:xfrm>
            <a:prstGeom prst="line">
              <a:avLst/>
            </a:prstGeom>
            <a:ln w="9360">
              <a:solidFill>
                <a:srgbClr val="BFBFB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2" name="CustomShape 32"/>
            <p:cNvSpPr/>
            <p:nvPr/>
          </p:nvSpPr>
          <p:spPr>
            <a:xfrm>
              <a:off x="6177458" y="3681000"/>
              <a:ext cx="274604" cy="290934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300" b="1" strike="noStrike" spc="-1" dirty="0">
                  <a:solidFill>
                    <a:schemeClr val="tx2">
                      <a:lumMod val="75000"/>
                    </a:schemeClr>
                  </a:solidFill>
                  <a:latin typeface="a_PlakatTitul"/>
                </a:rPr>
                <a:t>7</a:t>
              </a:r>
              <a:endParaRPr lang="ru-RU" sz="1300" b="0" strike="noStrike" spc="-1" dirty="0">
                <a:solidFill>
                  <a:schemeClr val="tx2">
                    <a:lumMod val="75000"/>
                  </a:schemeClr>
                </a:solidFill>
                <a:latin typeface="Arial"/>
              </a:endParaRPr>
            </a:p>
          </p:txBody>
        </p:sp>
      </p:grpSp>
      <p:pic>
        <p:nvPicPr>
          <p:cNvPr id="443" name="Picture 3"/>
          <p:cNvPicPr/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8355960" y="4613712"/>
            <a:ext cx="456840" cy="4795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360">
            <a:noFill/>
          </a:ln>
        </p:spPr>
      </p:pic>
      <p:grpSp>
        <p:nvGrpSpPr>
          <p:cNvPr id="444" name="Group 33"/>
          <p:cNvGrpSpPr/>
          <p:nvPr/>
        </p:nvGrpSpPr>
        <p:grpSpPr>
          <a:xfrm>
            <a:off x="8251200" y="4006392"/>
            <a:ext cx="448920" cy="651960"/>
            <a:chOff x="8251200" y="3821760"/>
            <a:chExt cx="448920" cy="651960"/>
          </a:xfrm>
        </p:grpSpPr>
        <p:grpSp>
          <p:nvGrpSpPr>
            <p:cNvPr id="445" name="Group 34"/>
            <p:cNvGrpSpPr/>
            <p:nvPr/>
          </p:nvGrpSpPr>
          <p:grpSpPr>
            <a:xfrm>
              <a:off x="8505360" y="4113720"/>
              <a:ext cx="194760" cy="360000"/>
              <a:chOff x="8505360" y="4113720"/>
              <a:chExt cx="194760" cy="360000"/>
            </a:xfrm>
          </p:grpSpPr>
          <p:sp>
            <p:nvSpPr>
              <p:cNvPr id="446" name="CustomShape 35"/>
              <p:cNvSpPr/>
              <p:nvPr/>
            </p:nvSpPr>
            <p:spPr>
              <a:xfrm>
                <a:off x="8505360" y="4294800"/>
                <a:ext cx="194760" cy="178920"/>
              </a:xfrm>
              <a:prstGeom prst="ellipse">
                <a:avLst/>
              </a:prstGeom>
              <a:solidFill>
                <a:srgbClr val="FFFFFF"/>
              </a:solidFill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7" name="Line 36"/>
              <p:cNvSpPr/>
              <p:nvPr/>
            </p:nvSpPr>
            <p:spPr>
              <a:xfrm>
                <a:off x="8603640" y="4113720"/>
                <a:ext cx="0" cy="270000"/>
              </a:xfrm>
              <a:prstGeom prst="line">
                <a:avLst/>
              </a:prstGeom>
              <a:ln w="9360">
                <a:solidFill>
                  <a:srgbClr val="BFBFBF"/>
                </a:solidFill>
                <a:miter/>
                <a:tailEnd type="oval" w="sm" len="sm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48" name="Line 37"/>
            <p:cNvSpPr/>
            <p:nvPr/>
          </p:nvSpPr>
          <p:spPr>
            <a:xfrm>
              <a:off x="8251200" y="4113720"/>
              <a:ext cx="352440" cy="0"/>
            </a:xfrm>
            <a:prstGeom prst="line">
              <a:avLst/>
            </a:prstGeom>
            <a:ln w="9360">
              <a:solidFill>
                <a:srgbClr val="BFBFB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9" name="CustomShape 38"/>
            <p:cNvSpPr/>
            <p:nvPr/>
          </p:nvSpPr>
          <p:spPr>
            <a:xfrm>
              <a:off x="8276618" y="3821760"/>
              <a:ext cx="274604" cy="290934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300" b="1" strike="noStrike" spc="-1">
                  <a:solidFill>
                    <a:schemeClr val="tx2">
                      <a:lumMod val="75000"/>
                    </a:schemeClr>
                  </a:solidFill>
                  <a:latin typeface="a_PlakatTitul"/>
                </a:rPr>
                <a:t>5</a:t>
              </a:r>
              <a:endParaRPr lang="ru-RU" sz="1300" b="0" strike="noStrike" spc="-1">
                <a:solidFill>
                  <a:schemeClr val="tx2">
                    <a:lumMod val="75000"/>
                  </a:schemeClr>
                </a:solidFill>
                <a:latin typeface="Arial"/>
              </a:endParaRPr>
            </a:p>
          </p:txBody>
        </p:sp>
      </p:grpSp>
      <p:sp>
        <p:nvSpPr>
          <p:cNvPr id="49" name="CustomShape 18"/>
          <p:cNvSpPr/>
          <p:nvPr/>
        </p:nvSpPr>
        <p:spPr>
          <a:xfrm rot="10800000">
            <a:off x="5402435" y="1585980"/>
            <a:ext cx="2069640" cy="20448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19"/>
          <p:cNvSpPr/>
          <p:nvPr/>
        </p:nvSpPr>
        <p:spPr>
          <a:xfrm rot="10800000">
            <a:off x="5607000" y="2770919"/>
            <a:ext cx="1928520" cy="251568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20"/>
          <p:cNvSpPr/>
          <p:nvPr/>
        </p:nvSpPr>
        <p:spPr>
          <a:xfrm>
            <a:off x="2945528" y="1457099"/>
            <a:ext cx="2606400" cy="25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000000"/>
                </a:solidFill>
                <a:latin typeface="Lato Light"/>
              </a:rPr>
              <a:t>Рассмотрено дел Управлением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52" name="CustomShape 21"/>
          <p:cNvSpPr/>
          <p:nvPr/>
        </p:nvSpPr>
        <p:spPr>
          <a:xfrm>
            <a:off x="6879835" y="1502920"/>
            <a:ext cx="272520" cy="28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trike="noStrike" spc="-1" dirty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3</a:t>
            </a:r>
            <a:endParaRPr lang="ru-RU" sz="1300" b="1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53" name="CustomShape 22"/>
          <p:cNvSpPr/>
          <p:nvPr/>
        </p:nvSpPr>
        <p:spPr>
          <a:xfrm>
            <a:off x="6883643" y="2700705"/>
            <a:ext cx="272520" cy="28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trike="noStrike" spc="-1" dirty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4</a:t>
            </a:r>
            <a:endParaRPr lang="ru-RU" sz="1300" b="1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54" name="CustomShape 23"/>
          <p:cNvSpPr/>
          <p:nvPr/>
        </p:nvSpPr>
        <p:spPr>
          <a:xfrm>
            <a:off x="3648752" y="2629414"/>
            <a:ext cx="2068920" cy="25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000000"/>
                </a:solidFill>
                <a:latin typeface="Lato Light"/>
              </a:rPr>
              <a:t>Рассмотрено дел Судами</a:t>
            </a:r>
            <a:endParaRPr lang="ru-RU" sz="11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/>
        </p:blipFill>
        <p:spPr>
          <a:xfrm>
            <a:off x="-9360" y="374760"/>
            <a:ext cx="9905760" cy="959400"/>
          </a:xfrm>
          <a:prstGeom prst="rect">
            <a:avLst/>
          </a:prstGeom>
          <a:ln>
            <a:noFill/>
          </a:ln>
        </p:spPr>
      </p:pic>
      <p:pic>
        <p:nvPicPr>
          <p:cNvPr id="5" name="Picture 3"/>
          <p:cNvPicPr/>
          <p:nvPr/>
        </p:nvPicPr>
        <p:blipFill>
          <a:blip r:embed="rId3"/>
          <a:stretch/>
        </p:blipFill>
        <p:spPr>
          <a:xfrm>
            <a:off x="8625960" y="460440"/>
            <a:ext cx="734040" cy="762840"/>
          </a:xfrm>
          <a:prstGeom prst="rect">
            <a:avLst/>
          </a:prstGeom>
          <a:ln>
            <a:noFill/>
          </a:ln>
        </p:spPr>
      </p:pic>
      <p:sp>
        <p:nvSpPr>
          <p:cNvPr id="6" name="CustomShape 2"/>
          <p:cNvSpPr/>
          <p:nvPr/>
        </p:nvSpPr>
        <p:spPr>
          <a:xfrm>
            <a:off x="428400" y="368640"/>
            <a:ext cx="7566480" cy="95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280" tIns="44640" rIns="89280" bIns="4464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Lato"/>
                <a:ea typeface="Lato"/>
              </a:rPr>
              <a:t>ПРОФИЛАКТИЧЕСКАЯ ДЕЯТЕЛЬНОСТЬ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Lato"/>
                <a:ea typeface="Lato"/>
              </a:rPr>
              <a:t>по надзору за подъемными сооружениями, применяемыми на ОПО,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Lato"/>
                <a:ea typeface="Lato"/>
              </a:rPr>
              <a:t>и в области безопасного использования и содержания лифтов за 2023 год</a:t>
            </a:r>
            <a:endParaRPr lang="ru-RU" sz="1600" b="0" strike="noStrike" spc="-1" dirty="0">
              <a:latin typeface="Arial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98520359"/>
              </p:ext>
            </p:extLst>
          </p:nvPr>
        </p:nvGraphicFramePr>
        <p:xfrm>
          <a:off x="3989755" y="2181249"/>
          <a:ext cx="4948623" cy="3403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ustomShape 19"/>
          <p:cNvSpPr/>
          <p:nvPr/>
        </p:nvSpPr>
        <p:spPr>
          <a:xfrm rot="10800000">
            <a:off x="3358662" y="2224315"/>
            <a:ext cx="1916724" cy="439775"/>
          </a:xfrm>
          <a:prstGeom prst="bentConnector3">
            <a:avLst>
              <a:gd name="adj1" fmla="val 52280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22"/>
          <p:cNvSpPr/>
          <p:nvPr/>
        </p:nvSpPr>
        <p:spPr>
          <a:xfrm>
            <a:off x="4535808" y="2377476"/>
            <a:ext cx="447921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 smtClean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110</a:t>
            </a:r>
            <a:endParaRPr lang="ru-RU" sz="1300" b="1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0" name="CustomShape 23"/>
          <p:cNvSpPr/>
          <p:nvPr/>
        </p:nvSpPr>
        <p:spPr>
          <a:xfrm>
            <a:off x="1376689" y="2056699"/>
            <a:ext cx="20689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Консультирование</a:t>
            </a:r>
            <a:endParaRPr lang="ru-RU" sz="1400" b="0" strike="noStrike" spc="-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CustomShape 19"/>
          <p:cNvSpPr/>
          <p:nvPr/>
        </p:nvSpPr>
        <p:spPr>
          <a:xfrm rot="10800000">
            <a:off x="2901462" y="3397069"/>
            <a:ext cx="1949359" cy="335756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22"/>
          <p:cNvSpPr/>
          <p:nvPr/>
        </p:nvSpPr>
        <p:spPr>
          <a:xfrm>
            <a:off x="4198944" y="3446211"/>
            <a:ext cx="272520" cy="28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trike="noStrike" spc="-1" dirty="0" smtClean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1</a:t>
            </a:r>
            <a:endParaRPr lang="ru-RU" sz="1300" b="1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3" name="CustomShape 23"/>
          <p:cNvSpPr/>
          <p:nvPr/>
        </p:nvSpPr>
        <p:spPr>
          <a:xfrm>
            <a:off x="771912" y="3211933"/>
            <a:ext cx="2373549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Объявление предостережения</a:t>
            </a:r>
            <a:endParaRPr lang="ru-RU" sz="1400" b="0" strike="noStrike" spc="-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CustomShape 19"/>
          <p:cNvSpPr/>
          <p:nvPr/>
        </p:nvSpPr>
        <p:spPr>
          <a:xfrm rot="10800000" flipV="1">
            <a:off x="3879083" y="4727000"/>
            <a:ext cx="1396303" cy="390571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22"/>
          <p:cNvSpPr/>
          <p:nvPr/>
        </p:nvSpPr>
        <p:spPr>
          <a:xfrm flipH="1">
            <a:off x="4647572" y="4436066"/>
            <a:ext cx="477121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trike="noStrike" spc="-1" dirty="0" smtClean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357</a:t>
            </a:r>
            <a:endParaRPr lang="ru-RU" sz="1300" b="1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6" name="CustomShape 23"/>
          <p:cNvSpPr/>
          <p:nvPr/>
        </p:nvSpPr>
        <p:spPr>
          <a:xfrm>
            <a:off x="1958686" y="4964410"/>
            <a:ext cx="20689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Информирование</a:t>
            </a:r>
            <a:endParaRPr lang="ru-RU" sz="1400" b="0" strike="noStrike" spc="-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TextShape 2"/>
          <p:cNvSpPr txBox="1"/>
          <p:nvPr/>
        </p:nvSpPr>
        <p:spPr>
          <a:xfrm>
            <a:off x="7099200" y="635652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8B8B8B"/>
                </a:solidFill>
                <a:latin typeface="Calibri"/>
              </a:rPr>
              <a:t>21</a:t>
            </a:r>
            <a:endParaRPr lang="ru-RU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251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TextShape 1"/>
          <p:cNvSpPr txBox="1"/>
          <p:nvPr/>
        </p:nvSpPr>
        <p:spPr>
          <a:xfrm>
            <a:off x="1169640" y="3501000"/>
            <a:ext cx="7566480" cy="95940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Lato"/>
              </a:rPr>
              <a:t>СПАСИБО ЗА ВНИМАНИЕ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16" name="Picture 2"/>
          <p:cNvPicPr/>
          <p:nvPr/>
        </p:nvPicPr>
        <p:blipFill>
          <a:blip r:embed="rId2"/>
          <a:stretch/>
        </p:blipFill>
        <p:spPr>
          <a:xfrm>
            <a:off x="4055760" y="1550880"/>
            <a:ext cx="1767960" cy="1837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36594873"/>
              </p:ext>
            </p:extLst>
          </p:nvPr>
        </p:nvGraphicFramePr>
        <p:xfrm>
          <a:off x="2051682" y="2359693"/>
          <a:ext cx="5539177" cy="3866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Shape 2"/>
          <p:cNvSpPr txBox="1"/>
          <p:nvPr/>
        </p:nvSpPr>
        <p:spPr>
          <a:xfrm>
            <a:off x="2625614" y="1471708"/>
            <a:ext cx="4391311" cy="3371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tabLst>
                <a:tab pos="450000" algn="l"/>
              </a:tabLst>
            </a:pPr>
            <a:r>
              <a:rPr lang="ru-RU" sz="1500" spc="-1" dirty="0" smtClean="0">
                <a:solidFill>
                  <a:srgbClr val="000000"/>
                </a:solidFill>
                <a:latin typeface="Lato"/>
                <a:ea typeface="Lato"/>
              </a:rPr>
              <a:t> </a:t>
            </a:r>
            <a:r>
              <a:rPr lang="ru-RU" sz="1600" b="1" u="sng" spc="-1" dirty="0">
                <a:solidFill>
                  <a:srgbClr val="0000FF"/>
                </a:solidFill>
                <a:latin typeface="Lato"/>
                <a:ea typeface="Lato"/>
              </a:rPr>
              <a:t>96 кранов импортного производства</a:t>
            </a:r>
            <a:r>
              <a:rPr lang="ru-RU" sz="1500" spc="-1" dirty="0">
                <a:solidFill>
                  <a:srgbClr val="000000"/>
                </a:solidFill>
                <a:latin typeface="Lato"/>
                <a:ea typeface="Lato"/>
              </a:rPr>
              <a:t>:</a:t>
            </a:r>
            <a:endParaRPr lang="ru-RU" sz="1500" spc="-1" dirty="0">
              <a:latin typeface="Lato"/>
              <a:ea typeface="Lato"/>
            </a:endParaRPr>
          </a:p>
        </p:txBody>
      </p:sp>
      <p:sp>
        <p:nvSpPr>
          <p:cNvPr id="6" name="CustomShape 18"/>
          <p:cNvSpPr/>
          <p:nvPr/>
        </p:nvSpPr>
        <p:spPr>
          <a:xfrm rot="10800000" flipH="1" flipV="1">
            <a:off x="2625614" y="2442966"/>
            <a:ext cx="976787" cy="393082"/>
          </a:xfrm>
          <a:prstGeom prst="bentConnector3">
            <a:avLst>
              <a:gd name="adj1" fmla="val 51312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21"/>
          <p:cNvSpPr/>
          <p:nvPr/>
        </p:nvSpPr>
        <p:spPr>
          <a:xfrm>
            <a:off x="3058171" y="2552706"/>
            <a:ext cx="645688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 smtClean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11</a:t>
            </a:r>
            <a:endParaRPr lang="ru-RU" sz="1300" b="1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8" name="CustomShape 18"/>
          <p:cNvSpPr/>
          <p:nvPr/>
        </p:nvSpPr>
        <p:spPr>
          <a:xfrm rot="10800000" flipH="1">
            <a:off x="4988397" y="2127108"/>
            <a:ext cx="1397600" cy="285192"/>
          </a:xfrm>
          <a:prstGeom prst="bentConnector3">
            <a:avLst>
              <a:gd name="adj1" fmla="val 47679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8"/>
          <p:cNvSpPr/>
          <p:nvPr/>
        </p:nvSpPr>
        <p:spPr>
          <a:xfrm rot="10800000" flipH="1" flipV="1">
            <a:off x="6601510" y="4780998"/>
            <a:ext cx="1417075" cy="342671"/>
          </a:xfrm>
          <a:prstGeom prst="bentConnector3">
            <a:avLst>
              <a:gd name="adj1" fmla="val 29634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18"/>
          <p:cNvSpPr/>
          <p:nvPr/>
        </p:nvSpPr>
        <p:spPr>
          <a:xfrm rot="10800000" flipH="1">
            <a:off x="1787379" y="3440200"/>
            <a:ext cx="1389848" cy="548565"/>
          </a:xfrm>
          <a:prstGeom prst="bentConnector3">
            <a:avLst>
              <a:gd name="adj1" fmla="val 56000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18"/>
          <p:cNvSpPr/>
          <p:nvPr/>
        </p:nvSpPr>
        <p:spPr>
          <a:xfrm rot="10800000" flipH="1">
            <a:off x="1858701" y="4608588"/>
            <a:ext cx="1143539" cy="383693"/>
          </a:xfrm>
          <a:prstGeom prst="bentConnector3">
            <a:avLst>
              <a:gd name="adj1" fmla="val 56000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18"/>
          <p:cNvSpPr/>
          <p:nvPr/>
        </p:nvSpPr>
        <p:spPr>
          <a:xfrm rot="10800000" flipH="1">
            <a:off x="2936631" y="5876222"/>
            <a:ext cx="920540" cy="243224"/>
          </a:xfrm>
          <a:prstGeom prst="bentConnector3">
            <a:avLst>
              <a:gd name="adj1" fmla="val 56000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20"/>
          <p:cNvSpPr/>
          <p:nvPr/>
        </p:nvSpPr>
        <p:spPr>
          <a:xfrm>
            <a:off x="484425" y="3802667"/>
            <a:ext cx="1400651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Lato Light"/>
              </a:rPr>
              <a:t>Портальные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4" name="CustomShape 20"/>
          <p:cNvSpPr/>
          <p:nvPr/>
        </p:nvSpPr>
        <p:spPr>
          <a:xfrm>
            <a:off x="17265" y="4793112"/>
            <a:ext cx="1902265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Lato Light"/>
              </a:rPr>
              <a:t>Кран-манипулятор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5" name="CustomShape 20"/>
          <p:cNvSpPr/>
          <p:nvPr/>
        </p:nvSpPr>
        <p:spPr>
          <a:xfrm>
            <a:off x="1655990" y="5929644"/>
            <a:ext cx="1402181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Lato Light"/>
              </a:rPr>
              <a:t>Гусеничные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6" name="CustomShape 20"/>
          <p:cNvSpPr/>
          <p:nvPr/>
        </p:nvSpPr>
        <p:spPr>
          <a:xfrm>
            <a:off x="7855163" y="4937014"/>
            <a:ext cx="1857824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Lato Light"/>
              </a:rPr>
              <a:t>Автомобильные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7" name="CustomShape 20"/>
          <p:cNvSpPr/>
          <p:nvPr/>
        </p:nvSpPr>
        <p:spPr>
          <a:xfrm>
            <a:off x="6282459" y="1946737"/>
            <a:ext cx="1196184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Lato Light"/>
              </a:rPr>
              <a:t>Башенные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8" name="CustomShape 21"/>
          <p:cNvSpPr/>
          <p:nvPr/>
        </p:nvSpPr>
        <p:spPr>
          <a:xfrm>
            <a:off x="4988397" y="2099899"/>
            <a:ext cx="645688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 smtClean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3</a:t>
            </a:r>
            <a:endParaRPr lang="ru-RU" sz="1300" b="1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9" name="CustomShape 21"/>
          <p:cNvSpPr/>
          <p:nvPr/>
        </p:nvSpPr>
        <p:spPr>
          <a:xfrm>
            <a:off x="2531539" y="3159657"/>
            <a:ext cx="645688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 smtClean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1</a:t>
            </a:r>
            <a:endParaRPr lang="ru-RU" sz="1300" b="1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0" name="CustomShape 21"/>
          <p:cNvSpPr/>
          <p:nvPr/>
        </p:nvSpPr>
        <p:spPr>
          <a:xfrm>
            <a:off x="2412483" y="4325338"/>
            <a:ext cx="645688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 smtClean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9</a:t>
            </a:r>
            <a:endParaRPr lang="ru-RU" sz="1300" b="1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1" name="CustomShape 21"/>
          <p:cNvSpPr/>
          <p:nvPr/>
        </p:nvSpPr>
        <p:spPr>
          <a:xfrm>
            <a:off x="3329408" y="5876222"/>
            <a:ext cx="645688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 smtClean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16</a:t>
            </a:r>
            <a:endParaRPr lang="ru-RU" sz="1300" b="1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2" name="CustomShape 21"/>
          <p:cNvSpPr/>
          <p:nvPr/>
        </p:nvSpPr>
        <p:spPr>
          <a:xfrm>
            <a:off x="6487369" y="4509500"/>
            <a:ext cx="645688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 smtClean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33</a:t>
            </a:r>
            <a:endParaRPr lang="ru-RU" sz="1300" b="1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23" name="Picture 2"/>
          <p:cNvPicPr/>
          <p:nvPr/>
        </p:nvPicPr>
        <p:blipFill>
          <a:blip r:embed="rId3"/>
          <a:stretch/>
        </p:blipFill>
        <p:spPr>
          <a:xfrm>
            <a:off x="0" y="366840"/>
            <a:ext cx="9905760" cy="959400"/>
          </a:xfrm>
          <a:prstGeom prst="rect">
            <a:avLst/>
          </a:prstGeom>
          <a:ln>
            <a:noFill/>
          </a:ln>
        </p:spPr>
      </p:pic>
      <p:sp>
        <p:nvSpPr>
          <p:cNvPr id="24" name="CustomShape 4"/>
          <p:cNvSpPr/>
          <p:nvPr/>
        </p:nvSpPr>
        <p:spPr>
          <a:xfrm>
            <a:off x="428400" y="368640"/>
            <a:ext cx="7944480" cy="95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280" tIns="44640" rIns="89280" bIns="446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b="0" strike="noStrike" spc="-1" dirty="0">
                <a:solidFill>
                  <a:srgbClr val="FFFFFF"/>
                </a:solidFill>
                <a:latin typeface="Lato"/>
                <a:ea typeface="Lato"/>
              </a:rPr>
              <a:t>ФЕДЕРАЛЬНЫЙ ГОСУДАРСТВЕННЫЙ </a:t>
            </a:r>
            <a:r>
              <a:rPr lang="ru-RU" b="0" strike="noStrike" spc="-1" dirty="0" smtClean="0">
                <a:solidFill>
                  <a:srgbClr val="FFFFFF"/>
                </a:solidFill>
                <a:latin typeface="Lato"/>
                <a:ea typeface="Lato"/>
              </a:rPr>
              <a:t>НАДЗОР</a:t>
            </a:r>
            <a:endParaRPr lang="ru-RU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0" strike="noStrike" spc="-1" dirty="0">
                <a:solidFill>
                  <a:srgbClr val="FFFFFF"/>
                </a:solidFill>
                <a:latin typeface="Lato"/>
                <a:ea typeface="Lato"/>
              </a:rPr>
              <a:t>за подъемными сооружениями, применяемыми на </a:t>
            </a:r>
            <a:r>
              <a:rPr lang="ru-RU" b="0" strike="noStrike" spc="-1" dirty="0" smtClean="0">
                <a:solidFill>
                  <a:srgbClr val="FFFFFF"/>
                </a:solidFill>
                <a:latin typeface="Lato"/>
                <a:ea typeface="Lato"/>
              </a:rPr>
              <a:t>ОПО</a:t>
            </a:r>
            <a:endParaRPr lang="ru-RU" b="0" strike="noStrike" spc="-1" dirty="0">
              <a:latin typeface="Arial"/>
            </a:endParaRPr>
          </a:p>
        </p:txBody>
      </p:sp>
      <p:pic>
        <p:nvPicPr>
          <p:cNvPr id="25" name="Picture 3"/>
          <p:cNvPicPr/>
          <p:nvPr/>
        </p:nvPicPr>
        <p:blipFill>
          <a:blip r:embed="rId4"/>
          <a:stretch/>
        </p:blipFill>
        <p:spPr>
          <a:xfrm>
            <a:off x="8626320" y="460800"/>
            <a:ext cx="732960" cy="763200"/>
          </a:xfrm>
          <a:prstGeom prst="rect">
            <a:avLst/>
          </a:prstGeom>
          <a:ln>
            <a:noFill/>
          </a:ln>
        </p:spPr>
      </p:pic>
      <p:sp>
        <p:nvSpPr>
          <p:cNvPr id="26" name="CustomShape 20"/>
          <p:cNvSpPr/>
          <p:nvPr/>
        </p:nvSpPr>
        <p:spPr>
          <a:xfrm>
            <a:off x="1393728" y="2261319"/>
            <a:ext cx="1400651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Lato Light"/>
              </a:rPr>
              <a:t>Мостовые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7" name="TextShape 1"/>
          <p:cNvSpPr txBox="1"/>
          <p:nvPr/>
        </p:nvSpPr>
        <p:spPr>
          <a:xfrm>
            <a:off x="7294105" y="635652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fld id="{D1C38DC5-03FF-4C5D-AA77-CEE1052AE7D5}" type="slidenum">
              <a:rPr lang="ru-RU" sz="1200" spc="-1" smtClean="0">
                <a:solidFill>
                  <a:srgbClr val="8B8B8B"/>
                </a:solidFill>
                <a:latin typeface="Calibri"/>
              </a:rPr>
              <a:t>2</a:t>
            </a:fld>
            <a:endParaRPr lang="ru-RU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5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17190718"/>
              </p:ext>
            </p:extLst>
          </p:nvPr>
        </p:nvGraphicFramePr>
        <p:xfrm>
          <a:off x="1900768" y="2707343"/>
          <a:ext cx="6104222" cy="3831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/>
          <p:cNvPicPr/>
          <p:nvPr/>
        </p:nvPicPr>
        <p:blipFill>
          <a:blip r:embed="rId4"/>
          <a:stretch/>
        </p:blipFill>
        <p:spPr>
          <a:xfrm>
            <a:off x="0" y="366840"/>
            <a:ext cx="9905760" cy="959400"/>
          </a:xfrm>
          <a:prstGeom prst="rect">
            <a:avLst/>
          </a:prstGeom>
          <a:ln>
            <a:noFill/>
          </a:ln>
        </p:spPr>
      </p:pic>
      <p:sp>
        <p:nvSpPr>
          <p:cNvPr id="5" name="CustomShape 4"/>
          <p:cNvSpPr/>
          <p:nvPr/>
        </p:nvSpPr>
        <p:spPr>
          <a:xfrm>
            <a:off x="428400" y="368640"/>
            <a:ext cx="7944480" cy="95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280" tIns="44640" rIns="89280" bIns="446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b="0" strike="noStrike" spc="-1" dirty="0">
                <a:solidFill>
                  <a:srgbClr val="FFFFFF"/>
                </a:solidFill>
                <a:latin typeface="Lato"/>
                <a:ea typeface="Lato"/>
              </a:rPr>
              <a:t>ФЕДЕРАЛЬНЫЙ ГОСУДАРСТВЕННЫЙ </a:t>
            </a:r>
            <a:r>
              <a:rPr lang="ru-RU" b="0" strike="noStrike" spc="-1" dirty="0" smtClean="0">
                <a:solidFill>
                  <a:srgbClr val="FFFFFF"/>
                </a:solidFill>
                <a:latin typeface="Lato"/>
                <a:ea typeface="Lato"/>
              </a:rPr>
              <a:t>НАДЗОР</a:t>
            </a:r>
            <a:endParaRPr lang="ru-RU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0" strike="noStrike" spc="-1" dirty="0">
                <a:solidFill>
                  <a:srgbClr val="FFFFFF"/>
                </a:solidFill>
                <a:latin typeface="Lato"/>
                <a:ea typeface="Lato"/>
              </a:rPr>
              <a:t>за подъемными сооружениями, применяемыми на </a:t>
            </a:r>
            <a:r>
              <a:rPr lang="ru-RU" b="0" strike="noStrike" spc="-1" dirty="0" smtClean="0">
                <a:solidFill>
                  <a:srgbClr val="FFFFFF"/>
                </a:solidFill>
                <a:latin typeface="Lato"/>
                <a:ea typeface="Lato"/>
              </a:rPr>
              <a:t>ОПО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6" name="Picture 3"/>
          <p:cNvPicPr/>
          <p:nvPr/>
        </p:nvPicPr>
        <p:blipFill>
          <a:blip r:embed="rId5"/>
          <a:stretch/>
        </p:blipFill>
        <p:spPr>
          <a:xfrm>
            <a:off x="8626320" y="460800"/>
            <a:ext cx="732960" cy="763200"/>
          </a:xfrm>
          <a:prstGeom prst="rect">
            <a:avLst/>
          </a:prstGeom>
          <a:ln>
            <a:noFill/>
          </a:ln>
        </p:spPr>
      </p:pic>
      <p:sp>
        <p:nvSpPr>
          <p:cNvPr id="7" name="TextShape 1"/>
          <p:cNvSpPr txBox="1"/>
          <p:nvPr/>
        </p:nvSpPr>
        <p:spPr>
          <a:xfrm>
            <a:off x="7099200" y="635652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fld id="{C13FF5F8-4C18-498A-B08B-B34DB1009311}" type="slidenum">
              <a:rPr lang="ru-RU" sz="1200" spc="-1" smtClean="0">
                <a:solidFill>
                  <a:srgbClr val="8B8B8B"/>
                </a:solidFill>
                <a:latin typeface="Calibri"/>
              </a:rPr>
              <a:t>3</a:t>
            </a:fld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10" name="TextShape 2"/>
          <p:cNvSpPr txBox="1"/>
          <p:nvPr/>
        </p:nvSpPr>
        <p:spPr>
          <a:xfrm>
            <a:off x="253758" y="1405020"/>
            <a:ext cx="9398243" cy="84493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450000" algn="l"/>
              </a:tabLst>
            </a:pPr>
            <a:r>
              <a:rPr lang="ru-RU" sz="1500" spc="-1" dirty="0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lang="ru-RU" spc="-1" dirty="0" smtClean="0">
                <a:solidFill>
                  <a:srgbClr val="000000"/>
                </a:solidFill>
                <a:latin typeface="Lato"/>
                <a:ea typeface="Lato"/>
              </a:rPr>
              <a:t>На территории Новгородской области зарегистрировано </a:t>
            </a:r>
          </a:p>
          <a:p>
            <a:pPr algn="ctr">
              <a:lnSpc>
                <a:spcPct val="100000"/>
              </a:lnSpc>
              <a:tabLst>
                <a:tab pos="450000" algn="l"/>
              </a:tabLst>
            </a:pPr>
            <a:endParaRPr lang="ru-RU" sz="1500" b="1" spc="-1" dirty="0" smtClean="0">
              <a:solidFill>
                <a:srgbClr val="000000"/>
              </a:solidFill>
              <a:latin typeface="Lato"/>
              <a:ea typeface="Lato"/>
            </a:endParaRPr>
          </a:p>
          <a:p>
            <a:pPr algn="ctr">
              <a:lnSpc>
                <a:spcPct val="100000"/>
              </a:lnSpc>
              <a:tabLst>
                <a:tab pos="450000" algn="l"/>
              </a:tabLst>
            </a:pPr>
            <a:r>
              <a:rPr lang="ru-RU" sz="1600" b="1" u="sng" spc="-1" dirty="0" smtClean="0">
                <a:solidFill>
                  <a:srgbClr val="0000FF"/>
                </a:solidFill>
                <a:latin typeface="Lato"/>
                <a:ea typeface="Lato"/>
              </a:rPr>
              <a:t>473 крана отечественного производства</a:t>
            </a:r>
            <a:endParaRPr lang="ru-RU" sz="1600" u="sng" spc="-1" dirty="0" smtClean="0">
              <a:solidFill>
                <a:srgbClr val="0000FF"/>
              </a:solidFill>
              <a:latin typeface="Lato"/>
              <a:ea typeface="Lato"/>
            </a:endParaRPr>
          </a:p>
        </p:txBody>
      </p:sp>
      <p:sp>
        <p:nvSpPr>
          <p:cNvPr id="14" name="CustomShape 20"/>
          <p:cNvSpPr/>
          <p:nvPr/>
        </p:nvSpPr>
        <p:spPr>
          <a:xfrm>
            <a:off x="7793857" y="3593937"/>
            <a:ext cx="123071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Lato Light"/>
              </a:rPr>
              <a:t>Мостовые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5" name="CustomShape 18"/>
          <p:cNvSpPr/>
          <p:nvPr/>
        </p:nvSpPr>
        <p:spPr>
          <a:xfrm rot="10800000" flipH="1">
            <a:off x="6717644" y="3776277"/>
            <a:ext cx="1167937" cy="329231"/>
          </a:xfrm>
          <a:prstGeom prst="bentConnector3">
            <a:avLst>
              <a:gd name="adj1" fmla="val 56000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21"/>
          <p:cNvSpPr/>
          <p:nvPr/>
        </p:nvSpPr>
        <p:spPr>
          <a:xfrm>
            <a:off x="6790373" y="3789446"/>
            <a:ext cx="488140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 smtClean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161</a:t>
            </a:r>
            <a:endParaRPr lang="ru-RU" sz="1300" b="1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9" name="CustomShape 20"/>
          <p:cNvSpPr/>
          <p:nvPr/>
        </p:nvSpPr>
        <p:spPr>
          <a:xfrm>
            <a:off x="7608733" y="5982889"/>
            <a:ext cx="1125337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Lato Light"/>
              </a:rPr>
              <a:t>Козловые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20" name="CustomShape 18"/>
          <p:cNvSpPr/>
          <p:nvPr/>
        </p:nvSpPr>
        <p:spPr>
          <a:xfrm rot="10800000" flipH="1" flipV="1">
            <a:off x="6157613" y="5986660"/>
            <a:ext cx="1535656" cy="181804"/>
          </a:xfrm>
          <a:prstGeom prst="bentConnector3">
            <a:avLst>
              <a:gd name="adj1" fmla="val 56000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21"/>
          <p:cNvSpPr/>
          <p:nvPr/>
        </p:nvSpPr>
        <p:spPr>
          <a:xfrm>
            <a:off x="6360707" y="5698895"/>
            <a:ext cx="488140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 smtClean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30</a:t>
            </a:r>
            <a:endParaRPr lang="ru-RU" sz="1300" b="1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2" name="CustomShape 20"/>
          <p:cNvSpPr/>
          <p:nvPr/>
        </p:nvSpPr>
        <p:spPr>
          <a:xfrm>
            <a:off x="6671100" y="6428145"/>
            <a:ext cx="1309117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Lato Light"/>
              </a:rPr>
              <a:t>Башенные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3" name="CustomShape 18"/>
          <p:cNvSpPr/>
          <p:nvPr/>
        </p:nvSpPr>
        <p:spPr>
          <a:xfrm rot="10800000">
            <a:off x="5347329" y="6439010"/>
            <a:ext cx="1370313" cy="171605"/>
          </a:xfrm>
          <a:prstGeom prst="bentConnector3">
            <a:avLst>
              <a:gd name="adj1" fmla="val 56000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21"/>
          <p:cNvSpPr/>
          <p:nvPr/>
        </p:nvSpPr>
        <p:spPr>
          <a:xfrm>
            <a:off x="5425403" y="6429347"/>
            <a:ext cx="488140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 smtClean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33</a:t>
            </a:r>
            <a:endParaRPr lang="ru-RU" sz="1300" b="1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5" name="CustomShape 18"/>
          <p:cNvSpPr/>
          <p:nvPr/>
        </p:nvSpPr>
        <p:spPr>
          <a:xfrm rot="10800000" flipH="1" flipV="1">
            <a:off x="4952879" y="2769374"/>
            <a:ext cx="1705206" cy="212811"/>
          </a:xfrm>
          <a:prstGeom prst="bentConnector3">
            <a:avLst>
              <a:gd name="adj1" fmla="val 56000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CustomShape 18"/>
          <p:cNvSpPr/>
          <p:nvPr/>
        </p:nvSpPr>
        <p:spPr>
          <a:xfrm rot="10800000">
            <a:off x="2941055" y="2587184"/>
            <a:ext cx="1755422" cy="217049"/>
          </a:xfrm>
          <a:prstGeom prst="bentConnector3">
            <a:avLst>
              <a:gd name="adj1" fmla="val 56522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CustomShape 18"/>
          <p:cNvSpPr/>
          <p:nvPr/>
        </p:nvSpPr>
        <p:spPr>
          <a:xfrm rot="10800000">
            <a:off x="2684511" y="2955706"/>
            <a:ext cx="1295067" cy="108251"/>
          </a:xfrm>
          <a:prstGeom prst="bentConnector3">
            <a:avLst>
              <a:gd name="adj1" fmla="val 56000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CustomShape 18"/>
          <p:cNvSpPr/>
          <p:nvPr/>
        </p:nvSpPr>
        <p:spPr>
          <a:xfrm rot="10800000" flipV="1">
            <a:off x="2382714" y="3331118"/>
            <a:ext cx="1244469" cy="320047"/>
          </a:xfrm>
          <a:prstGeom prst="bentConnector3">
            <a:avLst>
              <a:gd name="adj1" fmla="val 56000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CustomShape 18"/>
          <p:cNvSpPr/>
          <p:nvPr/>
        </p:nvSpPr>
        <p:spPr>
          <a:xfrm rot="10800000" flipV="1">
            <a:off x="1900768" y="4946165"/>
            <a:ext cx="1265377" cy="272128"/>
          </a:xfrm>
          <a:prstGeom prst="bentConnector3">
            <a:avLst>
              <a:gd name="adj1" fmla="val 56000"/>
            </a:avLst>
          </a:prstGeom>
          <a:noFill/>
          <a:ln w="9360">
            <a:solidFill>
              <a:srgbClr val="BFBFBF"/>
            </a:solidFill>
            <a:miter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CustomShape 20"/>
          <p:cNvSpPr/>
          <p:nvPr/>
        </p:nvSpPr>
        <p:spPr>
          <a:xfrm>
            <a:off x="6605333" y="2789788"/>
            <a:ext cx="1878871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Lato Light"/>
              </a:rPr>
              <a:t>Кран-манипулятор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2" name="CustomShape 21"/>
          <p:cNvSpPr/>
          <p:nvPr/>
        </p:nvSpPr>
        <p:spPr>
          <a:xfrm>
            <a:off x="5913543" y="2733419"/>
            <a:ext cx="488140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 smtClean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4</a:t>
            </a:r>
            <a:endParaRPr lang="ru-RU" sz="1300" b="1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3" name="CustomShape 21"/>
          <p:cNvSpPr/>
          <p:nvPr/>
        </p:nvSpPr>
        <p:spPr>
          <a:xfrm>
            <a:off x="3840112" y="2550242"/>
            <a:ext cx="488140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 smtClean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11</a:t>
            </a:r>
            <a:endParaRPr lang="ru-RU" sz="1300" b="1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4" name="CustomShape 20"/>
          <p:cNvSpPr/>
          <p:nvPr/>
        </p:nvSpPr>
        <p:spPr>
          <a:xfrm>
            <a:off x="914400" y="2395141"/>
            <a:ext cx="2026655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Lato Light"/>
              </a:rPr>
              <a:t>Железнодорожные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5" name="CustomShape 21"/>
          <p:cNvSpPr/>
          <p:nvPr/>
        </p:nvSpPr>
        <p:spPr>
          <a:xfrm>
            <a:off x="3231124" y="2788412"/>
            <a:ext cx="488140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 smtClean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31</a:t>
            </a:r>
            <a:endParaRPr lang="ru-RU" sz="1300" b="1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6" name="CustomShape 20"/>
          <p:cNvSpPr/>
          <p:nvPr/>
        </p:nvSpPr>
        <p:spPr>
          <a:xfrm>
            <a:off x="1282536" y="2769373"/>
            <a:ext cx="1434794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Lato Light"/>
              </a:rPr>
              <a:t>Гусеничные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7" name="CustomShape 20"/>
          <p:cNvSpPr/>
          <p:nvPr/>
        </p:nvSpPr>
        <p:spPr>
          <a:xfrm>
            <a:off x="641268" y="3474331"/>
            <a:ext cx="1801335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Lato Light"/>
              </a:rPr>
              <a:t>Пневмоколесные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8" name="CustomShape 21"/>
          <p:cNvSpPr/>
          <p:nvPr/>
        </p:nvSpPr>
        <p:spPr>
          <a:xfrm>
            <a:off x="3040879" y="3327709"/>
            <a:ext cx="488140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 smtClean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12</a:t>
            </a:r>
            <a:endParaRPr lang="ru-RU" sz="1300" b="1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9" name="CustomShape 20"/>
          <p:cNvSpPr/>
          <p:nvPr/>
        </p:nvSpPr>
        <p:spPr>
          <a:xfrm>
            <a:off x="253759" y="5032129"/>
            <a:ext cx="1647008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Lato Light"/>
              </a:rPr>
              <a:t>Автомобильные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0" name="CustomShape 21"/>
          <p:cNvSpPr/>
          <p:nvPr/>
        </p:nvSpPr>
        <p:spPr>
          <a:xfrm>
            <a:off x="2528959" y="4680539"/>
            <a:ext cx="488140" cy="2909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pc="-1" dirty="0" smtClean="0">
                <a:solidFill>
                  <a:schemeClr val="tx2">
                    <a:lumMod val="75000"/>
                  </a:schemeClr>
                </a:solidFill>
                <a:latin typeface="a_PlakatTitul"/>
              </a:rPr>
              <a:t>150</a:t>
            </a:r>
            <a:endParaRPr lang="ru-RU" sz="1300" b="1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339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/>
        </p:blipFill>
        <p:spPr>
          <a:xfrm>
            <a:off x="0" y="366840"/>
            <a:ext cx="9905760" cy="959400"/>
          </a:xfrm>
          <a:prstGeom prst="rect">
            <a:avLst/>
          </a:prstGeom>
          <a:ln>
            <a:noFill/>
          </a:ln>
        </p:spPr>
      </p:pic>
      <p:sp>
        <p:nvSpPr>
          <p:cNvPr id="5" name="CustomShape 4"/>
          <p:cNvSpPr/>
          <p:nvPr/>
        </p:nvSpPr>
        <p:spPr>
          <a:xfrm>
            <a:off x="428400" y="368640"/>
            <a:ext cx="7944480" cy="95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280" tIns="44640" rIns="89280" bIns="446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spc="-1" dirty="0" smtClean="0">
                <a:solidFill>
                  <a:srgbClr val="FFFFFF"/>
                </a:solidFill>
                <a:latin typeface="Lato"/>
                <a:ea typeface="Lato"/>
              </a:rPr>
              <a:t>ПОЛОЖЕНИЕ О ФЕДЕРАЛЬНОМ ГОСУДАРСТВЕННОМ НАДЗОРЕ В ОБЛАСТИ ПРОМЫШЛЕННОЙ БЕЗОПАСНОСТИ</a:t>
            </a:r>
          </a:p>
          <a:p>
            <a:pPr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FFFFFF"/>
                </a:solidFill>
                <a:latin typeface="Lato"/>
                <a:ea typeface="Lato"/>
              </a:rPr>
              <a:t>Постановление Правительства Российской Федерации от 30.06.2021 № 1082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6" name="Picture 3"/>
          <p:cNvPicPr/>
          <p:nvPr/>
        </p:nvPicPr>
        <p:blipFill>
          <a:blip r:embed="rId3"/>
          <a:stretch/>
        </p:blipFill>
        <p:spPr>
          <a:xfrm>
            <a:off x="8626320" y="460800"/>
            <a:ext cx="732960" cy="763200"/>
          </a:xfrm>
          <a:prstGeom prst="rect">
            <a:avLst/>
          </a:prstGeom>
          <a:ln>
            <a:noFill/>
          </a:ln>
        </p:spPr>
      </p:pic>
      <p:sp>
        <p:nvSpPr>
          <p:cNvPr id="7" name="TextShape 1"/>
          <p:cNvSpPr txBox="1"/>
          <p:nvPr/>
        </p:nvSpPr>
        <p:spPr>
          <a:xfrm>
            <a:off x="7099200" y="635652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fld id="{F5889B54-EE92-4790-8F7D-1A4C06DA298D}" type="slidenum">
              <a:rPr lang="ru-RU" sz="1200" spc="-1" smtClean="0">
                <a:solidFill>
                  <a:srgbClr val="8B8B8B"/>
                </a:solidFill>
                <a:latin typeface="Calibri"/>
              </a:rPr>
              <a:t>4</a:t>
            </a:fld>
            <a:endParaRPr lang="ru-RU" sz="1200" spc="-1" dirty="0" smtClean="0">
              <a:solidFill>
                <a:srgbClr val="8B8B8B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400" y="1842230"/>
            <a:ext cx="893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 smtClean="0">
                <a:solidFill>
                  <a:srgbClr val="0000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Объектами </a:t>
            </a:r>
            <a:r>
              <a:rPr lang="ru-RU" b="1" i="1" u="sng" dirty="0">
                <a:solidFill>
                  <a:srgbClr val="0000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федерального государственного надзора в области промышленной безопасности являются</a:t>
            </a:r>
            <a:r>
              <a:rPr lang="ru-RU" b="1" i="1" u="sng" dirty="0" smtClean="0">
                <a:solidFill>
                  <a:srgbClr val="0000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  <a:endParaRPr lang="ru-RU" b="1" u="sng" dirty="0" smtClean="0">
              <a:solidFill>
                <a:srgbClr val="0000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u="sng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деятельность юридических лиц и индивидуальных предпринимателей в области промышленной безопасности; </a:t>
            </a:r>
            <a:endParaRPr lang="ru-RU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продукция, указанная в приложении к настоящему Положению, применяемая при осуществлении видов деятельности в области промышленной безопасности на опасных производственных объектах, работы и услуги, осуществляемые на опасных производственных объектах; </a:t>
            </a:r>
            <a:endParaRPr lang="ru-RU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здания и сооружения на опасных производственных объектах, технические устройства, применяемые на опасных производственных объектах</a:t>
            </a:r>
            <a:r>
              <a:rPr lang="ru-RU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50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extShape 1"/>
          <p:cNvSpPr txBox="1"/>
          <p:nvPr/>
        </p:nvSpPr>
        <p:spPr>
          <a:xfrm>
            <a:off x="7099200" y="635652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fld id="{A1494A3F-57F6-4E7F-B4C8-C63FA1C968B1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5</a:t>
            </a:fld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368" name="CustomShape 2"/>
          <p:cNvSpPr/>
          <p:nvPr/>
        </p:nvSpPr>
        <p:spPr>
          <a:xfrm>
            <a:off x="3476880" y="921960"/>
            <a:ext cx="2645280" cy="21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3"/>
          <p:cNvSpPr/>
          <p:nvPr/>
        </p:nvSpPr>
        <p:spPr>
          <a:xfrm>
            <a:off x="82800" y="375480"/>
            <a:ext cx="8460720" cy="64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2" name="Picture 2"/>
          <p:cNvPicPr/>
          <p:nvPr/>
        </p:nvPicPr>
        <p:blipFill>
          <a:blip r:embed="rId2"/>
          <a:stretch/>
        </p:blipFill>
        <p:spPr>
          <a:xfrm>
            <a:off x="0" y="366840"/>
            <a:ext cx="9905760" cy="958320"/>
          </a:xfrm>
          <a:prstGeom prst="rect">
            <a:avLst/>
          </a:prstGeom>
          <a:ln>
            <a:noFill/>
          </a:ln>
        </p:spPr>
      </p:pic>
      <p:pic>
        <p:nvPicPr>
          <p:cNvPr id="373" name="Picture 3"/>
          <p:cNvPicPr/>
          <p:nvPr/>
        </p:nvPicPr>
        <p:blipFill>
          <a:blip r:embed="rId3"/>
          <a:stretch/>
        </p:blipFill>
        <p:spPr>
          <a:xfrm>
            <a:off x="8626320" y="460440"/>
            <a:ext cx="732960" cy="763200"/>
          </a:xfrm>
          <a:prstGeom prst="rect">
            <a:avLst/>
          </a:prstGeom>
          <a:ln>
            <a:noFill/>
          </a:ln>
        </p:spPr>
      </p:pic>
      <p:sp>
        <p:nvSpPr>
          <p:cNvPr id="374" name="CustomShape 4"/>
          <p:cNvSpPr/>
          <p:nvPr/>
        </p:nvSpPr>
        <p:spPr>
          <a:xfrm>
            <a:off x="428400" y="368640"/>
            <a:ext cx="7944480" cy="95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280" tIns="44640" rIns="89280" bIns="446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FFFFFF"/>
                </a:solidFill>
                <a:latin typeface="Lato"/>
                <a:ea typeface="Lato"/>
              </a:rPr>
              <a:t>ПОСТАНОВЛЕНИЕ </a:t>
            </a:r>
            <a:r>
              <a:rPr lang="ru-RU" sz="1600" b="0" strike="noStrike" spc="-1" dirty="0">
                <a:solidFill>
                  <a:srgbClr val="FFFFFF"/>
                </a:solidFill>
                <a:latin typeface="Lato"/>
                <a:ea typeface="Lato"/>
              </a:rPr>
              <a:t>ПРАВИТЕЛЬСТВА РОССИЙСКОЙ 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Lato"/>
                <a:ea typeface="Lato"/>
              </a:rPr>
              <a:t>ФЕДЕРАЦИИ</a:t>
            </a:r>
            <a:br>
              <a:rPr lang="ru-RU" sz="1600" b="0" strike="noStrike" spc="-1" dirty="0" smtClean="0">
                <a:solidFill>
                  <a:srgbClr val="FFFFFF"/>
                </a:solidFill>
                <a:latin typeface="Lato"/>
                <a:ea typeface="Lato"/>
              </a:rPr>
            </a:br>
            <a:r>
              <a:rPr lang="ru-RU" sz="1600" b="0" strike="noStrike" spc="-1" dirty="0" smtClean="0">
                <a:solidFill>
                  <a:srgbClr val="FFFFFF"/>
                </a:solidFill>
                <a:latin typeface="Lato"/>
                <a:ea typeface="Lato"/>
              </a:rPr>
              <a:t>от </a:t>
            </a:r>
            <a:r>
              <a:rPr lang="ru-RU" sz="1600" b="0" strike="noStrike" spc="-1" dirty="0">
                <a:solidFill>
                  <a:srgbClr val="FFFFFF"/>
                </a:solidFill>
                <a:latin typeface="Lato"/>
                <a:ea typeface="Lato"/>
              </a:rPr>
              <a:t>20.10.2023 № 1744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8610" y="1418760"/>
            <a:ext cx="85285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4"/>
          <a:srcRect l="15293" t="20218" r="58433" b="7973"/>
          <a:stretch/>
        </p:blipFill>
        <p:spPr bwMode="auto">
          <a:xfrm>
            <a:off x="595424" y="1418760"/>
            <a:ext cx="3717736" cy="5302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l="57549" t="21263" r="14902" b="13203"/>
          <a:stretch/>
        </p:blipFill>
        <p:spPr bwMode="auto">
          <a:xfrm>
            <a:off x="4952879" y="1820849"/>
            <a:ext cx="3742657" cy="45356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398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497" y="236870"/>
            <a:ext cx="7566841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ИЗМЕНЕНИЕ ПОРЯДКА ОКАЗАНИЯ УСЛУГИ ПО ПРИЁМУ И УЧЁТУ УВЕДОМЛЕНИЙ О НАЧАЛЕ ОСУЩЕСТВЛЕНИЯ УВЕДОМЛЕНИЙ ПРЕДПРИНИМАТЕЛЬСКОЙ ДЕЯТЕЛЬНОСТИ</a:t>
            </a:r>
            <a:endParaRPr lang="ru-RU" altLang="ru-RU" sz="18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42823" y="1493811"/>
            <a:ext cx="9383841" cy="4029698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algn="just"/>
            <a:r>
              <a:rPr lang="ru-RU" sz="1600" b="1" dirty="0" smtClean="0"/>
              <a:t>24 июля 2023 года вступили в силу </a:t>
            </a:r>
            <a:r>
              <a:rPr lang="ru-RU" sz="1600" dirty="0" smtClean="0"/>
              <a:t>изменения в Федеральный закон от 26 декабря 2008 года № 294-ФЗ «О защите прав юридических лиц и индивидуальных предпринимателей при осуществлении государственного контроля (надзора) и муниципального контроля». </a:t>
            </a:r>
          </a:p>
          <a:p>
            <a:pPr algn="just"/>
            <a:r>
              <a:rPr lang="ru-RU" sz="1600" dirty="0" smtClean="0"/>
              <a:t>Согласно изменениям, </a:t>
            </a:r>
            <a:r>
              <a:rPr lang="ru-RU" sz="1600" b="1" dirty="0" smtClean="0"/>
              <a:t>Ростехнадзор оказывал </a:t>
            </a:r>
            <a:r>
              <a:rPr lang="ru-RU" sz="1600" dirty="0" smtClean="0"/>
              <a:t>государственную услугу по приёму и учёту уведомлений (монтаж, демонтаж, эксплуатация)</a:t>
            </a:r>
            <a:r>
              <a:rPr lang="ru-RU" sz="1600" b="1" dirty="0" smtClean="0"/>
              <a:t> о начале проведения мероприятий по содержанию лифтового и подъёмного оборудования</a:t>
            </a:r>
            <a:r>
              <a:rPr lang="ru-RU" sz="1600" dirty="0" smtClean="0"/>
              <a:t>).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b="1" dirty="0" smtClean="0"/>
              <a:t>С 01 апреля 2024 года предоставление Ростехнадзором государственной услуги по приёму и учёту уведомлений</a:t>
            </a:r>
            <a:r>
              <a:rPr lang="ru-RU" sz="1600" dirty="0" smtClean="0"/>
              <a:t> о начале осуществления юридическими лицами и индивидуальными предпринимателями отдельных видов работ и услуг по перечню </a:t>
            </a:r>
            <a:r>
              <a:rPr lang="ru-RU" sz="1600" b="1" dirty="0" smtClean="0"/>
              <a:t>прекращено в полном объеме в связи с отсутствием оснований для ее оказания.</a:t>
            </a:r>
          </a:p>
          <a:p>
            <a:pPr algn="just"/>
            <a:r>
              <a:rPr lang="ru-RU" sz="1600" dirty="0" smtClean="0"/>
              <a:t>Действующий алгоритм предоставления уведомлений предусматривает подачу уведомлений в форме электронного документа с помощью ЕПГУ (</a:t>
            </a:r>
            <a:r>
              <a:rPr lang="ru-RU" sz="1600" dirty="0" smtClean="0">
                <a:hlinkClick r:id="rId4"/>
              </a:rPr>
              <a:t>https://lk.gosuslugi.ru/org-profile/knd</a:t>
            </a:r>
            <a:r>
              <a:rPr lang="ru-RU" sz="1600" dirty="0" smtClean="0"/>
              <a:t>) или региональных порталов государственных и муниципальных услуг. </a:t>
            </a:r>
            <a:r>
              <a:rPr lang="ru-RU" sz="1600" b="1" dirty="0" smtClean="0"/>
              <a:t>Ведение учета уведомлений осуществляется </a:t>
            </a:r>
            <a:r>
              <a:rPr lang="ru-RU" sz="1600" dirty="0" smtClean="0"/>
              <a:t>посредством их внесения в информационную систему </a:t>
            </a:r>
            <a:r>
              <a:rPr lang="ru-RU" sz="1600" b="1" dirty="0" smtClean="0"/>
              <a:t>в автоматическом режиме (без участия человека).</a:t>
            </a:r>
            <a:endParaRPr lang="ru-RU" sz="1500" b="1" dirty="0" smtClean="0"/>
          </a:p>
        </p:txBody>
      </p:sp>
      <p:sp>
        <p:nvSpPr>
          <p:cNvPr id="10" name="TextShape 1"/>
          <p:cNvSpPr txBox="1"/>
          <p:nvPr/>
        </p:nvSpPr>
        <p:spPr>
          <a:xfrm>
            <a:off x="7099200" y="635652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fld id="{A1494A3F-57F6-4E7F-B4C8-C63FA1C968B1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6</a:t>
            </a:fld>
            <a:endParaRPr lang="ru-RU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89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Picture 2"/>
          <p:cNvPicPr/>
          <p:nvPr/>
        </p:nvPicPr>
        <p:blipFill>
          <a:blip r:embed="rId2"/>
          <a:stretch/>
        </p:blipFill>
        <p:spPr>
          <a:xfrm>
            <a:off x="0" y="366840"/>
            <a:ext cx="9905760" cy="958320"/>
          </a:xfrm>
          <a:prstGeom prst="rect">
            <a:avLst/>
          </a:prstGeom>
          <a:ln>
            <a:noFill/>
          </a:ln>
        </p:spPr>
      </p:pic>
      <p:pic>
        <p:nvPicPr>
          <p:cNvPr id="360" name="Picture 3"/>
          <p:cNvPicPr/>
          <p:nvPr/>
        </p:nvPicPr>
        <p:blipFill>
          <a:blip r:embed="rId3"/>
          <a:stretch/>
        </p:blipFill>
        <p:spPr>
          <a:xfrm>
            <a:off x="8626320" y="460440"/>
            <a:ext cx="732960" cy="763200"/>
          </a:xfrm>
          <a:prstGeom prst="rect">
            <a:avLst/>
          </a:prstGeom>
          <a:ln>
            <a:noFill/>
          </a:ln>
        </p:spPr>
      </p:pic>
      <p:sp>
        <p:nvSpPr>
          <p:cNvPr id="361" name="TextShape 1"/>
          <p:cNvSpPr txBox="1"/>
          <p:nvPr/>
        </p:nvSpPr>
        <p:spPr>
          <a:xfrm>
            <a:off x="7099200" y="635652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fld id="{A57D4894-390C-4268-933A-C11CF3671CE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7</a:t>
            </a:fld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362" name="CustomShape 2"/>
          <p:cNvSpPr/>
          <p:nvPr/>
        </p:nvSpPr>
        <p:spPr>
          <a:xfrm>
            <a:off x="853920" y="2361960"/>
            <a:ext cx="7881840" cy="107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CustomShape 3"/>
          <p:cNvSpPr/>
          <p:nvPr/>
        </p:nvSpPr>
        <p:spPr>
          <a:xfrm>
            <a:off x="919440" y="3738600"/>
            <a:ext cx="8012880" cy="81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4"/>
          <p:cNvSpPr/>
          <p:nvPr/>
        </p:nvSpPr>
        <p:spPr>
          <a:xfrm>
            <a:off x="990360" y="5802120"/>
            <a:ext cx="7738560" cy="81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5"/>
          <p:cNvSpPr/>
          <p:nvPr/>
        </p:nvSpPr>
        <p:spPr>
          <a:xfrm>
            <a:off x="428400" y="368640"/>
            <a:ext cx="7944480" cy="95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280" tIns="44640" rIns="89280" bIns="446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FFFFFF"/>
                </a:solidFill>
                <a:latin typeface="Lato"/>
                <a:ea typeface="Lato"/>
              </a:rPr>
              <a:t>НОВОЕ В ЗАКОНОДАТЕЛЬСТВЕ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66" name="TextShape 6"/>
          <p:cNvSpPr txBox="1"/>
          <p:nvPr/>
        </p:nvSpPr>
        <p:spPr>
          <a:xfrm>
            <a:off x="360000" y="1584360"/>
            <a:ext cx="9119520" cy="4276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just">
              <a:tabLst>
                <a:tab pos="450000" algn="l"/>
              </a:tabLst>
            </a:pPr>
            <a:r>
              <a:rPr lang="ru-RU" sz="1600" b="1" strike="noStrike" spc="-1" dirty="0" smtClean="0">
                <a:latin typeface="Lato"/>
                <a:ea typeface="Lato"/>
              </a:rPr>
              <a:t>	С </a:t>
            </a:r>
            <a:r>
              <a:rPr lang="ru-RU" sz="1600" b="1" strike="noStrike" spc="-1" dirty="0">
                <a:latin typeface="Lato"/>
                <a:ea typeface="Lato"/>
              </a:rPr>
              <a:t>1 марта 2023 года решение о вводе объекта</a:t>
            </a:r>
            <a:r>
              <a:rPr lang="ru-RU" sz="1600" b="0" strike="noStrike" spc="-1" dirty="0">
                <a:latin typeface="Lato"/>
                <a:ea typeface="Lato"/>
              </a:rPr>
              <a:t> (лифта, подъемной платформы для инвалидов, пассажирского конвейера (движущейся пешеходной дорожки), эскалатора, за исключением эскалаторов в метрополитенах) в эксплуатацию в отношении объектов, поднадзорных органам </a:t>
            </a:r>
            <a:r>
              <a:rPr lang="ru-RU" sz="1600" b="0" strike="noStrike" spc="-1" dirty="0" err="1">
                <a:latin typeface="Lato"/>
                <a:ea typeface="Lato"/>
              </a:rPr>
              <a:t>Ростехнадзора</a:t>
            </a:r>
            <a:r>
              <a:rPr lang="ru-RU" sz="1600" b="0" strike="noStrike" spc="-1" dirty="0">
                <a:latin typeface="Lato"/>
                <a:ea typeface="Lato"/>
              </a:rPr>
              <a:t>, смонтированных в составе законченного строительства либо реконструированного объекта капитального строительства, а также модернизированных (реконструированных), замененных либо установленных в эксплуатируемых зданиях и сооружениях, по назначению, предусмотренному сопроводительной документацией объекта, </a:t>
            </a:r>
            <a:r>
              <a:rPr lang="ru-RU" sz="1600" b="1" strike="noStrike" spc="-1" dirty="0">
                <a:latin typeface="Lato"/>
                <a:ea typeface="Lato"/>
              </a:rPr>
              <a:t>принимается владельцем объекта и оформляется актом ввода объекта в эксплуатацию</a:t>
            </a:r>
            <a:r>
              <a:rPr lang="ru-RU" sz="1600" b="0" strike="noStrike" spc="-1" dirty="0">
                <a:latin typeface="Lato"/>
                <a:ea typeface="Lato"/>
              </a:rPr>
              <a:t>.</a:t>
            </a:r>
            <a:endParaRPr lang="ru-RU" sz="1600" b="0" strike="noStrike" spc="-1" dirty="0">
              <a:latin typeface="Lato"/>
            </a:endParaRPr>
          </a:p>
          <a:p>
            <a:pPr algn="just"/>
            <a:endParaRPr lang="ru-RU" sz="1600" b="0" strike="noStrike" spc="-1" dirty="0">
              <a:latin typeface="Lato"/>
            </a:endParaRPr>
          </a:p>
          <a:p>
            <a:pPr algn="just">
              <a:tabLst>
                <a:tab pos="450000" algn="l"/>
              </a:tabLst>
            </a:pPr>
            <a:r>
              <a:rPr lang="ru-RU" sz="1600" b="1" strike="noStrike" spc="-1" dirty="0" smtClean="0">
                <a:latin typeface="Lato"/>
                <a:ea typeface="Lato"/>
              </a:rPr>
              <a:t>	Учет </a:t>
            </a:r>
            <a:r>
              <a:rPr lang="ru-RU" sz="1600" b="1" strike="noStrike" spc="-1" dirty="0">
                <a:latin typeface="Lato"/>
                <a:ea typeface="Lato"/>
              </a:rPr>
              <a:t>объектов, поднадзорных органам </a:t>
            </a:r>
            <a:r>
              <a:rPr lang="ru-RU" sz="1600" b="1" strike="noStrike" spc="-1" dirty="0" err="1">
                <a:latin typeface="Lato"/>
                <a:ea typeface="Lato"/>
              </a:rPr>
              <a:t>Ростехнадзора</a:t>
            </a:r>
            <a:r>
              <a:rPr lang="ru-RU" sz="1600" b="1" strike="noStrike" spc="-1" dirty="0">
                <a:latin typeface="Lato"/>
                <a:ea typeface="Lato"/>
              </a:rPr>
              <a:t>, осуществляется в реестре объектов, ведение которого осуществляют органы </a:t>
            </a:r>
            <a:r>
              <a:rPr lang="ru-RU" sz="1600" b="1" strike="noStrike" spc="-1" dirty="0" err="1">
                <a:latin typeface="Lato"/>
                <a:ea typeface="Lato"/>
              </a:rPr>
              <a:t>Ростехнадзора</a:t>
            </a:r>
            <a:r>
              <a:rPr lang="ru-RU" sz="1600" b="0" strike="noStrike" spc="-1" dirty="0">
                <a:latin typeface="Lato"/>
                <a:ea typeface="Lato"/>
              </a:rPr>
              <a:t>, при этом основанием для включения сведений об объекте в указанный реестр является уведомление о вводе объекта в эксплуатацию.</a:t>
            </a:r>
            <a:endParaRPr lang="ru-RU" sz="1600" b="0" strike="noStrike" spc="-1" dirty="0">
              <a:latin typeface="Lato"/>
            </a:endParaRPr>
          </a:p>
          <a:p>
            <a:pPr algn="just">
              <a:tabLst>
                <a:tab pos="450000" algn="l"/>
              </a:tabLst>
            </a:pPr>
            <a:r>
              <a:rPr lang="ru-RU" sz="1600" b="1" strike="noStrike" spc="-1" dirty="0" smtClean="0">
                <a:latin typeface="Lato"/>
                <a:ea typeface="Lato"/>
              </a:rPr>
              <a:t>	Уведомление </a:t>
            </a:r>
            <a:r>
              <a:rPr lang="ru-RU" sz="1600" b="1" strike="noStrike" spc="-1" dirty="0">
                <a:latin typeface="Lato"/>
                <a:ea typeface="Lato"/>
              </a:rPr>
              <a:t>о вводе объекта в эксплуатацию владелец объекта направляет в адрес органов </a:t>
            </a:r>
            <a:r>
              <a:rPr lang="ru-RU" sz="1600" b="1" strike="noStrike" spc="-1" dirty="0" err="1">
                <a:latin typeface="Lato"/>
                <a:ea typeface="Lato"/>
              </a:rPr>
              <a:t>Ростехнадзора</a:t>
            </a:r>
            <a:r>
              <a:rPr lang="ru-RU" sz="1600" b="1" strike="noStrike" spc="-1" dirty="0">
                <a:latin typeface="Lato"/>
                <a:ea typeface="Lato"/>
              </a:rPr>
              <a:t> в 10-дневный срок со дня принятия им решения о вводе объекта в эксплуатацию</a:t>
            </a:r>
            <a:r>
              <a:rPr lang="ru-RU" sz="1600" b="0" strike="noStrike" spc="-1" dirty="0">
                <a:latin typeface="Lato"/>
                <a:ea typeface="Lato"/>
              </a:rPr>
              <a:t>.</a:t>
            </a:r>
            <a:endParaRPr lang="ru-RU" sz="1600" b="0" strike="noStrike" spc="-1" dirty="0">
              <a:latin typeface="La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0037" y="1420200"/>
            <a:ext cx="89803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Положение о федеральном государственном контроле (надзоре) в области безопасного использования и содержания лифтов, подъемных платформ для инвалидов, пассажирских конвейеров (движущихся пешеходных дорожек), эскалаторов, за исключением эскалаторов в метрополитенах</a:t>
            </a:r>
            <a:endParaRPr lang="ru-RU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2"/>
          <p:cNvPicPr/>
          <p:nvPr/>
        </p:nvPicPr>
        <p:blipFill>
          <a:blip r:embed="rId2"/>
          <a:stretch/>
        </p:blipFill>
        <p:spPr>
          <a:xfrm>
            <a:off x="0" y="366840"/>
            <a:ext cx="9905760" cy="959400"/>
          </a:xfrm>
          <a:prstGeom prst="rect">
            <a:avLst/>
          </a:prstGeom>
          <a:ln>
            <a:noFill/>
          </a:ln>
        </p:spPr>
      </p:pic>
      <p:sp>
        <p:nvSpPr>
          <p:cNvPr id="6" name="CustomShape 4"/>
          <p:cNvSpPr/>
          <p:nvPr/>
        </p:nvSpPr>
        <p:spPr>
          <a:xfrm>
            <a:off x="428400" y="368640"/>
            <a:ext cx="7944480" cy="95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280" tIns="44640" rIns="89280" bIns="446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b="0" strike="noStrike" spc="-1" dirty="0" smtClean="0">
                <a:solidFill>
                  <a:srgbClr val="FFFFFF"/>
                </a:solidFill>
                <a:latin typeface="Lato"/>
                <a:ea typeface="Lato"/>
              </a:rPr>
              <a:t>ПОСТАНОВЛЕНИЕ ПРАВИТЕЛЬСТВА РОССИЙСКОЙ ФЕДЕРАЦИИ </a:t>
            </a:r>
          </a:p>
          <a:p>
            <a:pPr>
              <a:lnSpc>
                <a:spcPct val="100000"/>
              </a:lnSpc>
            </a:pPr>
            <a:r>
              <a:rPr lang="ru-RU" b="0" strike="noStrike" spc="-1" dirty="0" smtClean="0">
                <a:solidFill>
                  <a:srgbClr val="FFFFFF"/>
                </a:solidFill>
                <a:latin typeface="Lato"/>
                <a:ea typeface="Lato"/>
              </a:rPr>
              <a:t>от 16.02.2023 № 241</a:t>
            </a:r>
            <a:endParaRPr lang="ru-RU" b="0" strike="noStrike" spc="-1" dirty="0">
              <a:latin typeface="Arial"/>
            </a:endParaRPr>
          </a:p>
        </p:txBody>
      </p:sp>
      <p:pic>
        <p:nvPicPr>
          <p:cNvPr id="7" name="Picture 3"/>
          <p:cNvPicPr/>
          <p:nvPr/>
        </p:nvPicPr>
        <p:blipFill>
          <a:blip r:embed="rId3"/>
          <a:stretch/>
        </p:blipFill>
        <p:spPr>
          <a:xfrm>
            <a:off x="8626320" y="460800"/>
            <a:ext cx="732960" cy="763200"/>
          </a:xfrm>
          <a:prstGeom prst="rect">
            <a:avLst/>
          </a:prstGeom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87440" y="2506902"/>
            <a:ext cx="893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u="sng" dirty="0" smtClean="0">
                <a:solidFill>
                  <a:srgbClr val="0000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Предметом </a:t>
            </a:r>
            <a:r>
              <a:rPr lang="ru-RU" sz="1600" b="1" i="1" u="sng" dirty="0">
                <a:solidFill>
                  <a:srgbClr val="0000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федерального государственного </a:t>
            </a:r>
            <a:r>
              <a:rPr lang="ru-RU" sz="1600" b="1" i="1" u="sng" dirty="0" smtClean="0">
                <a:solidFill>
                  <a:srgbClr val="0000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надзора является:</a:t>
            </a:r>
            <a:endParaRPr lang="ru-RU" sz="1600" b="1" u="sng" dirty="0" smtClean="0">
              <a:solidFill>
                <a:srgbClr val="0000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800" b="1" u="sng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соблюдение юридическими лицами и индивидуальными предпринимателями, эксплуатирующими опасные технические устройства зданий и сооружений, требований об обязательном страховании, предусмотренных пунктом 4 части 1 статьи 5 Федерального закона </a:t>
            </a:r>
            <a:r>
              <a:rPr lang="ru-RU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«Об </a:t>
            </a: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обязательном страховании гражданской ответственности владельца опасного объекта за причинение вреда в результате аварии на опасном </a:t>
            </a:r>
            <a:r>
              <a:rPr lang="ru-RU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объекте»;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8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соблюдение </a:t>
            </a: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юридическими лицами и индивидуальными предпринимателями, эксплуатирующими опасные технические устройства зданий и сооружений, порядка организации безопасного использования и содержания опасных технических устройств зданий и сооружений, установленного в соответствии с частью 10 статьи 55_24 Градостроительного кодекса Российской Федерации</a:t>
            </a:r>
            <a:r>
              <a:rPr lang="ru-RU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8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соблюдение </a:t>
            </a: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изготовителем, исполнителем (лицом, выполняющим функции иностранного изготовителя), продавцом обязательных требований, предъявляемых к опасным техническим устройствам зданий и </a:t>
            </a:r>
            <a:r>
              <a:rPr lang="ru-RU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сооружений.</a:t>
            </a:r>
          </a:p>
        </p:txBody>
      </p:sp>
      <p:sp>
        <p:nvSpPr>
          <p:cNvPr id="10" name="TextShape 1"/>
          <p:cNvSpPr txBox="1"/>
          <p:nvPr/>
        </p:nvSpPr>
        <p:spPr>
          <a:xfrm>
            <a:off x="7099200" y="635652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fld id="{88129A89-30C7-4D91-B0B5-47495710AE9B}" type="slidenum">
              <a:rPr lang="ru-RU" sz="1200" spc="-1" smtClean="0">
                <a:solidFill>
                  <a:srgbClr val="8B8B8B"/>
                </a:solidFill>
                <a:latin typeface="Calibri"/>
              </a:rPr>
              <a:t>8</a:t>
            </a:fld>
            <a:endParaRPr lang="ru-RU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66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/>
        </p:blipFill>
        <p:spPr>
          <a:xfrm>
            <a:off x="0" y="366840"/>
            <a:ext cx="9905760" cy="959400"/>
          </a:xfrm>
          <a:prstGeom prst="rect">
            <a:avLst/>
          </a:prstGeom>
          <a:ln>
            <a:noFill/>
          </a:ln>
        </p:spPr>
      </p:pic>
      <p:sp>
        <p:nvSpPr>
          <p:cNvPr id="5" name="CustomShape 4"/>
          <p:cNvSpPr/>
          <p:nvPr/>
        </p:nvSpPr>
        <p:spPr>
          <a:xfrm>
            <a:off x="428400" y="368640"/>
            <a:ext cx="7944480" cy="95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280" tIns="44640" rIns="89280" bIns="446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spc="-1" dirty="0" smtClean="0">
                <a:solidFill>
                  <a:srgbClr val="FFFFFF"/>
                </a:solidFill>
                <a:latin typeface="Lato"/>
                <a:ea typeface="Lato"/>
              </a:rPr>
              <a:t>ПОЛОЖЕНИЕ О ФЕДЕРАЛЬНОМ ГОСУДАРСТВЕННОМ НАДЗОРЕ В ОБЛАСТИ ПРОМЫШЛЕННОЙ БЕЗОПАСНОСТИ</a:t>
            </a:r>
          </a:p>
          <a:p>
            <a:pPr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FFFFFF"/>
                </a:solidFill>
                <a:latin typeface="Lato"/>
                <a:ea typeface="Lato"/>
              </a:rPr>
              <a:t>Постановление Правительства Российской Федерации от 16.02.2023 № 241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6" name="Picture 3"/>
          <p:cNvPicPr/>
          <p:nvPr/>
        </p:nvPicPr>
        <p:blipFill>
          <a:blip r:embed="rId3"/>
          <a:stretch/>
        </p:blipFill>
        <p:spPr>
          <a:xfrm>
            <a:off x="8626320" y="460800"/>
            <a:ext cx="732960" cy="763200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28400" y="1842230"/>
            <a:ext cx="893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u="sng" dirty="0" smtClean="0">
                <a:solidFill>
                  <a:srgbClr val="0000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Объектами </a:t>
            </a:r>
            <a:r>
              <a:rPr lang="ru-RU" sz="1600" b="1" i="1" u="sng" dirty="0">
                <a:solidFill>
                  <a:srgbClr val="0000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федерального государственного надзора </a:t>
            </a:r>
            <a:r>
              <a:rPr lang="ru-RU" sz="1600" b="1" i="1" u="sng" dirty="0" smtClean="0">
                <a:solidFill>
                  <a:srgbClr val="0000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являются:</a:t>
            </a:r>
            <a:endParaRPr lang="ru-RU" sz="1600" b="1" u="sng" dirty="0" smtClean="0">
              <a:solidFill>
                <a:srgbClr val="0000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b="1" u="sng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деятельность юридических лиц и индивидуальных предпринимателей, связанная с использованием и содержанием опасных технических устройств зданий и сооружений, принадлежащих им на праве собственности либо ином законном основании; </a:t>
            </a:r>
            <a:endParaRPr lang="ru-RU" sz="16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опасные технические устройства зданий и сооружений, а также процессы, связанные с их использованием и </a:t>
            </a:r>
            <a:r>
              <a:rPr lang="ru-RU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содержанием.</a:t>
            </a:r>
          </a:p>
          <a:p>
            <a:pPr algn="just"/>
            <a:endParaRPr lang="ru-RU" sz="16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ru-RU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tabLst>
                <a:tab pos="450000" algn="l"/>
              </a:tabLst>
            </a:pPr>
            <a:r>
              <a:rPr lang="ru-RU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ru-RU" sz="16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</a:t>
            </a:r>
            <a:r>
              <a:rPr lang="ru-RU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государственный надзор осуществляется посредством профилактики нарушений обязательных требований</a:t>
            </a: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организации и проведения контрольных (надзорных) мероприятий, принятия предусмотренных законодательством Российской Федерации мер по пресечению, предупреждению и (или) устранению последствий выявленных нарушений обязательных требований</a:t>
            </a:r>
            <a:r>
              <a:rPr lang="ru-RU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9" name="TextShape 1"/>
          <p:cNvSpPr txBox="1"/>
          <p:nvPr/>
        </p:nvSpPr>
        <p:spPr>
          <a:xfrm>
            <a:off x="7099200" y="6356520"/>
            <a:ext cx="2311200" cy="364680"/>
          </a:xfrm>
          <a:prstGeom prst="rect">
            <a:avLst/>
          </a:prstGeom>
          <a:noFill/>
          <a:ln>
            <a:noFill/>
          </a:ln>
        </p:spPr>
        <p:txBody>
          <a:bodyPr lIns="89280" tIns="44640" rIns="89280" bIns="44640" anchor="ctr">
            <a:noAutofit/>
          </a:bodyPr>
          <a:lstStyle/>
          <a:p>
            <a:pPr algn="r">
              <a:lnSpc>
                <a:spcPct val="100000"/>
              </a:lnSpc>
            </a:pPr>
            <a:fld id="{B665421B-0C51-4316-9180-7398562076AA}" type="slidenum">
              <a:rPr lang="ru-RU" sz="1200" spc="-1" smtClean="0">
                <a:solidFill>
                  <a:srgbClr val="8B8B8B"/>
                </a:solidFill>
                <a:latin typeface="Calibri"/>
              </a:rPr>
              <a:t>9</a:t>
            </a:fld>
            <a:endParaRPr lang="ru-RU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84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13624</TotalTime>
  <Words>1196</Words>
  <Application>Microsoft Office PowerPoint</Application>
  <PresentationFormat>Лист A4 (210x297 мм)</PresentationFormat>
  <Paragraphs>211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КОЛИЧЕСТВО ОПАСТНЫХ ПРОИЗВОДСТВЕННЫХ ОБЪЕКТОВ</dc:title>
  <dc:creator>Ксения</dc:creator>
  <cp:lastModifiedBy>Черепанова Оксана Сергеевна</cp:lastModifiedBy>
  <cp:revision>829</cp:revision>
  <cp:lastPrinted>2024-04-24T12:36:40Z</cp:lastPrinted>
  <dcterms:created xsi:type="dcterms:W3CDTF">2018-02-26T10:08:29Z</dcterms:created>
  <dcterms:modified xsi:type="dcterms:W3CDTF">2024-05-08T12:23:20Z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14</vt:i4>
  </property>
  <property fmtid="{D5CDD505-2E9C-101B-9397-08002B2CF9AE}" pid="8" name="PresentationFormat">
    <vt:lpwstr>Лист A4 (210x297 мм)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25</vt:i4>
  </property>
</Properties>
</file>